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307" r:id="rId3"/>
    <p:sldId id="306" r:id="rId4"/>
    <p:sldId id="309" r:id="rId5"/>
    <p:sldId id="324" r:id="rId6"/>
    <p:sldId id="458" r:id="rId7"/>
    <p:sldId id="311" r:id="rId8"/>
    <p:sldId id="381" r:id="rId9"/>
    <p:sldId id="386" r:id="rId10"/>
    <p:sldId id="448" r:id="rId11"/>
    <p:sldId id="474" r:id="rId12"/>
    <p:sldId id="453" r:id="rId13"/>
    <p:sldId id="470" r:id="rId14"/>
    <p:sldId id="471" r:id="rId15"/>
    <p:sldId id="472" r:id="rId16"/>
    <p:sldId id="454" r:id="rId17"/>
    <p:sldId id="379" r:id="rId18"/>
    <p:sldId id="457" r:id="rId19"/>
    <p:sldId id="460" r:id="rId20"/>
    <p:sldId id="462" r:id="rId21"/>
    <p:sldId id="450" r:id="rId22"/>
    <p:sldId id="461" r:id="rId23"/>
    <p:sldId id="325" r:id="rId24"/>
    <p:sldId id="451" r:id="rId25"/>
    <p:sldId id="463" r:id="rId26"/>
    <p:sldId id="464" r:id="rId27"/>
    <p:sldId id="466" r:id="rId28"/>
    <p:sldId id="465" r:id="rId29"/>
    <p:sldId id="467" r:id="rId30"/>
    <p:sldId id="374" r:id="rId31"/>
    <p:sldId id="468" r:id="rId32"/>
    <p:sldId id="469" r:id="rId33"/>
    <p:sldId id="424" r:id="rId34"/>
    <p:sldId id="477" r:id="rId35"/>
    <p:sldId id="360" r:id="rId36"/>
    <p:sldId id="475" r:id="rId37"/>
    <p:sldId id="380" r:id="rId38"/>
    <p:sldId id="38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A83800"/>
    <a:srgbClr val="9CA2B0"/>
    <a:srgbClr val="7079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p:restoredTop sz="79017" autoAdjust="0"/>
  </p:normalViewPr>
  <p:slideViewPr>
    <p:cSldViewPr snapToGrid="0" snapToObjects="1">
      <p:cViewPr varScale="1">
        <p:scale>
          <a:sx n="86" d="100"/>
          <a:sy n="86" d="100"/>
        </p:scale>
        <p:origin x="146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507CD-6586-4F1F-ABD8-DFD38CD7CDB6}" type="datetimeFigureOut">
              <a:rPr lang="de-DE" smtClean="0"/>
              <a:t>30.01.24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14A25-3113-419F-98E7-B12B871AB6B2}" type="slidenum">
              <a:rPr lang="de-DE" smtClean="0"/>
              <a:t>‹Nr.›</a:t>
            </a:fld>
            <a:endParaRPr lang="de-DE"/>
          </a:p>
        </p:txBody>
      </p:sp>
    </p:spTree>
    <p:extLst>
      <p:ext uri="{BB962C8B-B14F-4D97-AF65-F5344CB8AC3E}">
        <p14:creationId xmlns:p14="http://schemas.microsoft.com/office/powerpoint/2010/main" val="279209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ciodoo.de/staa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u="sng" dirty="0"/>
              <a:t>Begrüßung</a:t>
            </a:r>
          </a:p>
          <a:p>
            <a:r>
              <a:rPr lang="de-DE" dirty="0"/>
              <a:t>Vorstellen, Hallo NAME </a:t>
            </a:r>
            <a:r>
              <a:rPr lang="de-DE" i="1" dirty="0"/>
              <a:t>Du anbieten und auf das Schreiben von Namensschildern in den Gruppenphasen verweisen</a:t>
            </a:r>
            <a:r>
              <a:rPr lang="de-DE" dirty="0"/>
              <a:t>	</a:t>
            </a:r>
          </a:p>
          <a:p>
            <a:r>
              <a:rPr lang="de-DE" dirty="0"/>
              <a:t>Thema heute: </a:t>
            </a:r>
          </a:p>
          <a:p>
            <a:endParaRPr lang="de-DE" dirty="0"/>
          </a:p>
          <a:p>
            <a:endParaRPr lang="de-DE" dirty="0"/>
          </a:p>
          <a:p>
            <a:r>
              <a:rPr lang="de-DE" i="1" u="sng" dirty="0"/>
              <a:t>Organisatorisches</a:t>
            </a:r>
            <a:r>
              <a:rPr lang="de-DE" dirty="0"/>
              <a:t>: </a:t>
            </a:r>
          </a:p>
          <a:p>
            <a:endParaRPr lang="de-DE" dirty="0"/>
          </a:p>
          <a:p>
            <a:pPr marL="171450" indent="-171450">
              <a:buFont typeface="Arial" panose="020B0604020202020204" pitchFamily="34" charset="0"/>
              <a:buChar char="•"/>
            </a:pPr>
            <a:r>
              <a:rPr lang="de-DE" b="1" dirty="0"/>
              <a:t>Anwesenheitsliste und Fotos zur Dokumentation des Projekttages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Projekttag  Erasmus+ -&gt; </a:t>
            </a:r>
            <a:r>
              <a:rPr lang="de-DE" b="1" dirty="0"/>
              <a:t>Teilnehmer*innenliste</a:t>
            </a:r>
            <a:r>
              <a:rPr lang="de-DE" dirty="0"/>
              <a:t> als Bestätigung der Teilnahme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Sind </a:t>
            </a:r>
            <a:r>
              <a:rPr lang="de-DE" b="1" dirty="0"/>
              <a:t>Foto</a:t>
            </a:r>
            <a:r>
              <a:rPr lang="de-DE" dirty="0"/>
              <a:t>s okay? – Wir machen nur Großaufnahmen von der Arbeit, keine spezifischen Personen (Unter 18).</a:t>
            </a:r>
            <a:endParaRPr lang="de-DE" i="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dirty="0"/>
              <a:t>Kurze Vorstellung von uns EUROSOC#DIGITAL und Erasmus+ Programm</a:t>
            </a:r>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1</a:t>
            </a:fld>
            <a:endParaRPr lang="de-DE"/>
          </a:p>
        </p:txBody>
      </p:sp>
    </p:spTree>
    <p:extLst>
      <p:ext uri="{BB962C8B-B14F-4D97-AF65-F5344CB8AC3E}">
        <p14:creationId xmlns:p14="http://schemas.microsoft.com/office/powerpoint/2010/main" val="148220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1" u="none" strike="noStrike" dirty="0">
                <a:solidFill>
                  <a:srgbClr val="C7F6E4"/>
                </a:solidFill>
                <a:effectLst/>
                <a:latin typeface="Lato" panose="020F0502020204030203" pitchFamily="34" charset="0"/>
              </a:rPr>
              <a:t>Fragen: Was bedeutet der Begriff „Transformation“?</a:t>
            </a:r>
          </a:p>
          <a:p>
            <a:pPr algn="l"/>
            <a:endParaRPr lang="de-DE" b="1" i="0" u="none" strike="noStrike" dirty="0">
              <a:solidFill>
                <a:srgbClr val="C7F6E4"/>
              </a:solidFill>
              <a:effectLst/>
              <a:latin typeface="Lato" panose="020F0502020204030203" pitchFamily="34" charset="0"/>
            </a:endParaRPr>
          </a:p>
          <a:p>
            <a:pPr algn="l"/>
            <a:r>
              <a:rPr lang="de-DE" b="1" i="0" u="none" strike="noStrike" dirty="0">
                <a:solidFill>
                  <a:srgbClr val="C7F6E4"/>
                </a:solidFill>
                <a:effectLst/>
                <a:latin typeface="Lato" panose="020F0502020204030203" pitchFamily="34" charset="0"/>
              </a:rPr>
              <a:t>Politische Transformation</a:t>
            </a:r>
          </a:p>
          <a:p>
            <a:pPr algn="l"/>
            <a:r>
              <a:rPr lang="de-DE" b="0" i="0" u="none" strike="noStrike" dirty="0">
                <a:solidFill>
                  <a:srgbClr val="FFFFFF"/>
                </a:solidFill>
                <a:effectLst/>
                <a:latin typeface="Lato" panose="020F0502020204030203" pitchFamily="34" charset="0"/>
              </a:rPr>
              <a:t>Der Status politischer Transformation hin zu rechtsstaatlicher Demokratie wird anhand von fünf Kriterien erhoben, die auf der Grundlage von 18 Indikatoren bewertet werden: </a:t>
            </a:r>
            <a:br>
              <a:rPr lang="de-DE" b="0" i="0" u="none" strike="noStrike" dirty="0">
                <a:solidFill>
                  <a:srgbClr val="FFFFFF"/>
                </a:solidFill>
                <a:effectLst/>
                <a:latin typeface="Lato" panose="020F0502020204030203" pitchFamily="34" charset="0"/>
              </a:rPr>
            </a:br>
            <a:br>
              <a:rPr lang="de-DE" b="0" i="0" u="none" strike="noStrike" dirty="0">
                <a:solidFill>
                  <a:srgbClr val="FFFFFF"/>
                </a:solidFill>
                <a:effectLst/>
                <a:latin typeface="Lato" panose="020F0502020204030203" pitchFamily="34" charset="0"/>
              </a:rPr>
            </a:br>
            <a:r>
              <a:rPr lang="de-DE" b="1" i="0" u="none" strike="noStrike" dirty="0">
                <a:solidFill>
                  <a:srgbClr val="FFFFFF"/>
                </a:solidFill>
                <a:effectLst/>
                <a:latin typeface="Lato" panose="020F0502020204030203" pitchFamily="34" charset="0"/>
              </a:rPr>
              <a:t>1. Staatlichkeit </a:t>
            </a:r>
            <a:r>
              <a:rPr lang="de-DE" b="0" i="0" u="none" strike="noStrike" dirty="0">
                <a:solidFill>
                  <a:srgbClr val="FFFFFF"/>
                </a:solidFill>
                <a:effectLst/>
                <a:latin typeface="Lato" panose="020F0502020204030203" pitchFamily="34" charset="0"/>
              </a:rPr>
              <a:t>(Definition: </a:t>
            </a:r>
            <a:r>
              <a:rPr lang="de-DE" b="0" i="0" u="none" strike="noStrike" dirty="0">
                <a:solidFill>
                  <a:srgbClr val="6F7479"/>
                </a:solidFill>
                <a:effectLst/>
                <a:latin typeface="Open Sans" panose="020F0502020204030204" pitchFamily="34" charset="0"/>
              </a:rPr>
              <a:t>Staatlichkeit beschreibt die Möglichkeit eines Staates, seine Regeln und Gesetze durchzusetzen. Dabei muss der </a:t>
            </a:r>
            <a:r>
              <a:rPr lang="de-DE" b="0" i="0" u="none" strike="noStrike" dirty="0">
                <a:solidFill>
                  <a:srgbClr val="C01313"/>
                </a:solidFill>
                <a:effectLst/>
                <a:latin typeface="Open Sans" panose="020B0606030504020204" pitchFamily="34" charset="0"/>
                <a:hlinkClick r:id="rId3"/>
              </a:rPr>
              <a:t>Staat</a:t>
            </a:r>
            <a:r>
              <a:rPr lang="de-DE" b="0" i="0" u="none" strike="noStrike" dirty="0">
                <a:solidFill>
                  <a:srgbClr val="6F7479"/>
                </a:solidFill>
                <a:effectLst/>
                <a:latin typeface="Open Sans" panose="020B0606030504020204" pitchFamily="34" charset="0"/>
              </a:rPr>
              <a:t> drei Funktionen wahrnehmen: Rechtsstaatsfunktion, Sicherheitsfunktion und Wohlfahrtsfunktion. Kann eine Regierung diesen Ansprüchen nicht nachkommen, handelt es sich um einen fragilen Staat. Im Zuge der Globalisierung veränderten sich die Herausforderungen an die Staatlichkeit)</a:t>
            </a:r>
          </a:p>
          <a:p>
            <a:pPr algn="l"/>
            <a:br>
              <a:rPr lang="de-DE" b="0" i="0" u="none" strike="noStrike" dirty="0">
                <a:solidFill>
                  <a:srgbClr val="FFFFFF"/>
                </a:solidFill>
                <a:effectLst/>
                <a:latin typeface="Lato" panose="020F0502020204030203" pitchFamily="34" charset="0"/>
              </a:rPr>
            </a:br>
            <a:r>
              <a:rPr lang="de-DE" b="1" i="0" u="none" strike="noStrike" dirty="0">
                <a:solidFill>
                  <a:srgbClr val="FFFFFF"/>
                </a:solidFill>
                <a:effectLst/>
                <a:latin typeface="Lato" panose="020F0502020204030203" pitchFamily="34" charset="0"/>
              </a:rPr>
              <a:t>2. Politische Partizipation </a:t>
            </a:r>
            <a:r>
              <a:rPr lang="de-DE" b="0" i="0" u="none" strike="noStrike" dirty="0">
                <a:solidFill>
                  <a:srgbClr val="FFFFFF"/>
                </a:solidFill>
                <a:effectLst/>
                <a:latin typeface="Lato" panose="020F0502020204030203" pitchFamily="34" charset="0"/>
              </a:rPr>
              <a:t>(also: Beteiligung)</a:t>
            </a:r>
            <a:br>
              <a:rPr lang="de-DE" b="0" i="0" u="none" strike="noStrike" dirty="0">
                <a:solidFill>
                  <a:srgbClr val="FFFFFF"/>
                </a:solidFill>
                <a:effectLst/>
                <a:latin typeface="Lato" panose="020F0502020204030203" pitchFamily="34" charset="0"/>
              </a:rPr>
            </a:br>
            <a:br>
              <a:rPr lang="de-DE" b="0" i="0" u="none" strike="noStrike" dirty="0">
                <a:solidFill>
                  <a:srgbClr val="FFFFFF"/>
                </a:solidFill>
                <a:effectLst/>
                <a:latin typeface="Lato" panose="020F0502020204030203" pitchFamily="34" charset="0"/>
              </a:rPr>
            </a:br>
            <a:r>
              <a:rPr lang="de-DE" b="1" i="0" u="none" strike="noStrike" dirty="0">
                <a:solidFill>
                  <a:srgbClr val="FFFFFF"/>
                </a:solidFill>
                <a:effectLst/>
                <a:latin typeface="Lato" panose="020F0502020204030203" pitchFamily="34" charset="0"/>
              </a:rPr>
              <a:t>3. Rechtsstaatlichkeit </a:t>
            </a:r>
            <a:br>
              <a:rPr lang="de-DE" b="0" i="0" u="none" strike="noStrike" dirty="0">
                <a:solidFill>
                  <a:srgbClr val="FFFFFF"/>
                </a:solidFill>
                <a:effectLst/>
                <a:latin typeface="Lato" panose="020F0502020204030203" pitchFamily="34" charset="0"/>
              </a:rPr>
            </a:br>
            <a:r>
              <a:rPr lang="de-DE" b="0" i="0" u="none" strike="noStrike" dirty="0">
                <a:solidFill>
                  <a:srgbClr val="323232"/>
                </a:solidFill>
                <a:effectLst/>
                <a:latin typeface="BundesSans"/>
              </a:rPr>
              <a:t>Rechtsstaatlichkeit bedeutet, dass Regierung und Verwaltung nur im Rahmen bestehender Gesetze handeln dürfen. Die Bürgerinnen und Bürger werden so vor staatlicher Willkür, Diskriminierung und Menschenrechtsverletzungen geschützt. Ein wichtiges Kennzeichen von Rechtsstaatlichkeit ist die Gewaltenteilung, insbesondere die Unabhängigkeit der Justiz: Alle staatlichen Entscheidungen müssen von unabhängigen Gerichten überprüft werden können, und jeder Bürger muss die Möglichkeit haben, seine Rechte vor Gericht geltend zu machen.</a:t>
            </a:r>
          </a:p>
          <a:p>
            <a:pPr algn="l"/>
            <a:r>
              <a:rPr lang="de-DE" b="0" i="0" u="none" strike="noStrike" dirty="0">
                <a:solidFill>
                  <a:srgbClr val="323232"/>
                </a:solidFill>
                <a:effectLst/>
                <a:latin typeface="BundesSans"/>
              </a:rPr>
              <a:t>Zur Rechtsstaatlichkeit gehört auch die Rechtssicherheit. Jeder Mensch muss vorhersehen können, welche rechtlichen Folgen sein Handeln hat.</a:t>
            </a:r>
          </a:p>
          <a:p>
            <a:pPr algn="l"/>
            <a:r>
              <a:rPr lang="de-DE" b="0" i="0" u="none" strike="noStrike" dirty="0">
                <a:solidFill>
                  <a:srgbClr val="323232"/>
                </a:solidFill>
                <a:effectLst/>
                <a:latin typeface="BundesSans"/>
              </a:rPr>
              <a:t>Gerichtsverfahren müssen fair sein, Straftaten müssen verfolgt werden. Rechtssicherheit ist auch für die Wirtschaft eines Landes von großer Bedeutung. Denn Investoren müssen sich darauf verlassen können, dass staatliche Entscheidungen auf transparente, verlässliche und vorhersehbare Weise fallen und nicht willkürlich geändert oder zurückgenommen werden können.</a:t>
            </a:r>
          </a:p>
          <a:p>
            <a:endParaRPr lang="de-DE" b="0" i="0" u="none" strike="noStrike" dirty="0">
              <a:solidFill>
                <a:srgbClr val="FFFFFF"/>
              </a:solidFill>
              <a:effectLst/>
              <a:latin typeface="Lato" panose="020F0502020204030203" pitchFamily="34" charset="0"/>
            </a:endParaRPr>
          </a:p>
          <a:p>
            <a:pPr algn="l"/>
            <a:r>
              <a:rPr lang="de-DE" b="1" i="0" u="none" strike="noStrike" dirty="0">
                <a:solidFill>
                  <a:srgbClr val="FFFFFF"/>
                </a:solidFill>
                <a:effectLst/>
                <a:latin typeface="Lato" panose="020F0502020204030203" pitchFamily="34" charset="0"/>
              </a:rPr>
              <a:t>4. Stabilität demokratischer Institutionen </a:t>
            </a:r>
            <a:br>
              <a:rPr lang="de-DE" b="1" i="0" u="none" strike="noStrike" dirty="0">
                <a:solidFill>
                  <a:srgbClr val="FFFFFF"/>
                </a:solidFill>
                <a:effectLst/>
                <a:latin typeface="Lato" panose="020F0502020204030203" pitchFamily="34" charset="0"/>
              </a:rPr>
            </a:br>
            <a:r>
              <a:rPr lang="de-DE" b="0" i="0" u="none" strike="noStrike" dirty="0">
                <a:solidFill>
                  <a:srgbClr val="FFFFFF"/>
                </a:solidFill>
                <a:effectLst/>
                <a:latin typeface="Lato" panose="020F0502020204030203" pitchFamily="34" charset="0"/>
              </a:rPr>
              <a:t>Beispiele: Regierung (Staatsoberhaupt, Kabinette, Ministerien, Parlament, Verwaltung, kommunale Einrichtungen, Parteien..)</a:t>
            </a:r>
            <a:br>
              <a:rPr lang="de-DE" b="0" i="0" u="none" strike="noStrike" dirty="0">
                <a:solidFill>
                  <a:srgbClr val="FFFFFF"/>
                </a:solidFill>
                <a:effectLst/>
                <a:latin typeface="Lato" panose="020F0502020204030203" pitchFamily="34" charset="0"/>
              </a:rPr>
            </a:br>
            <a:br>
              <a:rPr lang="de-DE" b="0" i="0" u="none" strike="noStrike" dirty="0">
                <a:solidFill>
                  <a:srgbClr val="FFFFFF"/>
                </a:solidFill>
                <a:effectLst/>
                <a:latin typeface="Lato" panose="020F0502020204030203" pitchFamily="34" charset="0"/>
              </a:rPr>
            </a:br>
            <a:r>
              <a:rPr lang="de-DE" b="1" i="0" u="none" strike="noStrike" dirty="0">
                <a:solidFill>
                  <a:srgbClr val="FFFFFF"/>
                </a:solidFill>
                <a:effectLst/>
                <a:latin typeface="Lato" panose="020F0502020204030203" pitchFamily="34" charset="0"/>
              </a:rPr>
              <a:t>5. Politische und gesellschaftliche Integration</a:t>
            </a:r>
          </a:p>
          <a:p>
            <a:pPr algn="l"/>
            <a:r>
              <a:rPr lang="de-DE" b="0" i="0" u="none" strike="noStrike" dirty="0">
                <a:solidFill>
                  <a:srgbClr val="000000"/>
                </a:solidFill>
                <a:effectLst/>
                <a:latin typeface="MessinaSansWeb"/>
              </a:rPr>
              <a:t>Unter politischer Integration versteht man den Prozess, in dessen Verlauf sich die Bürgerinnen und Bürger durch ihre eigene politische Beteiligung in die politische Willensbildung einbringen und dadurch sowohl die demokratischen "Spielregeln" anerkennen als auch Loyalitätsbeziehungen gegenüber den politischen Institutionen und Akteuren entwickeln. </a:t>
            </a:r>
          </a:p>
          <a:p>
            <a:pPr algn="l"/>
            <a:endParaRPr lang="de-DE" b="0" i="0" u="none" strike="noStrike" dirty="0">
              <a:solidFill>
                <a:srgbClr val="000000"/>
              </a:solidFill>
              <a:effectLst/>
              <a:latin typeface="MessinaSansWeb"/>
            </a:endParaRPr>
          </a:p>
          <a:p>
            <a:pPr algn="l"/>
            <a:r>
              <a:rPr lang="de-DE" b="0" i="0" u="none" strike="noStrike" dirty="0">
                <a:solidFill>
                  <a:srgbClr val="000000"/>
                </a:solidFill>
                <a:effectLst/>
                <a:latin typeface="MessinaSansWeb"/>
              </a:rPr>
              <a:t>Zum Weiterlesen: https://</a:t>
            </a:r>
            <a:r>
              <a:rPr lang="de-DE" b="0" i="0" u="none" strike="noStrike" dirty="0" err="1">
                <a:solidFill>
                  <a:srgbClr val="000000"/>
                </a:solidFill>
                <a:effectLst/>
                <a:latin typeface="MessinaSansWeb"/>
              </a:rPr>
              <a:t>www.bpb.de</a:t>
            </a:r>
            <a:r>
              <a:rPr lang="de-DE" b="0" i="0" u="none" strike="noStrike" dirty="0">
                <a:solidFill>
                  <a:srgbClr val="000000"/>
                </a:solidFill>
                <a:effectLst/>
                <a:latin typeface="MessinaSansWeb"/>
              </a:rPr>
              <a:t>/kurz-knapp/zahlen-und-fakten/datenreport-2021/politische-und-gesellschaftliche-partizipation/330208/politische-integration-und-politisches-engagement/</a:t>
            </a:r>
            <a:br>
              <a:rPr lang="de-DE" b="0" i="0" u="none" strike="noStrike" dirty="0">
                <a:solidFill>
                  <a:srgbClr val="FFFFFF"/>
                </a:solidFill>
                <a:effectLst/>
                <a:latin typeface="Lato" panose="020F0502020204030203" pitchFamily="34" charset="0"/>
              </a:rPr>
            </a:br>
            <a:br>
              <a:rPr lang="de-DE" b="0" i="0" u="none" strike="noStrike" dirty="0">
                <a:solidFill>
                  <a:srgbClr val="FFFFFF"/>
                </a:solidFill>
                <a:effectLst/>
                <a:latin typeface="Lato" panose="020F0502020204030203" pitchFamily="34" charset="0"/>
              </a:rPr>
            </a:br>
            <a:r>
              <a:rPr lang="de-DE" b="0" i="0" u="none" strike="noStrike" dirty="0">
                <a:solidFill>
                  <a:srgbClr val="FFFFFF"/>
                </a:solidFill>
                <a:effectLst/>
                <a:latin typeface="Lato" panose="020F0502020204030203" pitchFamily="34" charset="0"/>
              </a:rPr>
              <a:t>____</a:t>
            </a:r>
          </a:p>
          <a:p>
            <a:endParaRPr lang="de-DE" dirty="0"/>
          </a:p>
          <a:p>
            <a:r>
              <a:rPr lang="de-DE" dirty="0"/>
              <a:t>Quelle: https://</a:t>
            </a:r>
            <a:r>
              <a:rPr lang="de-DE" dirty="0" err="1"/>
              <a:t>bti-project.org</a:t>
            </a:r>
            <a:r>
              <a:rPr lang="de-DE" dirty="0"/>
              <a:t>/de/?&amp;d=</a:t>
            </a:r>
            <a:r>
              <a:rPr lang="de-DE" dirty="0" err="1"/>
              <a:t>D&amp;cb</a:t>
            </a:r>
            <a:r>
              <a:rPr lang="de-DE" dirty="0"/>
              <a:t>=00000</a:t>
            </a:r>
          </a:p>
          <a:p>
            <a:endParaRPr lang="de-DE" dirty="0"/>
          </a:p>
          <a:p>
            <a:r>
              <a:rPr lang="de-DE" dirty="0"/>
              <a:t>Als Hintergrund hören: https://</a:t>
            </a:r>
            <a:r>
              <a:rPr lang="de-DE" dirty="0" err="1"/>
              <a:t>www.bertelsmann-stiftung.de</a:t>
            </a:r>
            <a:r>
              <a:rPr lang="de-DE" dirty="0"/>
              <a:t>/de/presse/</a:t>
            </a:r>
            <a:r>
              <a:rPr lang="de-DE" dirty="0" err="1"/>
              <a:t>podcasts</a:t>
            </a:r>
            <a:r>
              <a:rPr lang="de-DE" dirty="0"/>
              <a:t>-der-bertelsmann-stiftung 	Podcast “Demokratien unter Druck – der Transformationsindex der Bertelsmann Stiftung“ vom 24.02.2022</a:t>
            </a:r>
          </a:p>
          <a:p>
            <a:endParaRPr lang="de-DE" dirty="0"/>
          </a:p>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10</a:t>
            </a:fld>
            <a:endParaRPr lang="de-DE"/>
          </a:p>
        </p:txBody>
      </p:sp>
    </p:spTree>
    <p:extLst>
      <p:ext uri="{BB962C8B-B14F-4D97-AF65-F5344CB8AC3E}">
        <p14:creationId xmlns:p14="http://schemas.microsoft.com/office/powerpoint/2010/main" val="133031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Was ist Freedom House:</a:t>
            </a:r>
          </a:p>
          <a:p>
            <a:endParaRPr lang="de-DE" dirty="0"/>
          </a:p>
          <a:p>
            <a:pPr marL="171450" indent="-171450">
              <a:buFontTx/>
              <a:buChar char="-"/>
            </a:pPr>
            <a:r>
              <a:rPr lang="de-DE" dirty="0"/>
              <a:t>Freedom House ist eine NGO die jährlich ein Demokratieindex herausgibt. </a:t>
            </a:r>
          </a:p>
          <a:p>
            <a:pPr marL="171450" indent="-171450">
              <a:buFontTx/>
              <a:buChar char="-"/>
            </a:pPr>
            <a:r>
              <a:rPr lang="de-DE" dirty="0"/>
              <a:t>Sie messen Demokratie dabei über die Verwirklichung von bürgerlichen und politischen Freiheiten.</a:t>
            </a:r>
          </a:p>
          <a:p>
            <a:pPr marL="171450" indent="-171450">
              <a:buFontTx/>
              <a:buChar char="-"/>
            </a:pPr>
            <a:r>
              <a:rPr lang="de-DE" dirty="0"/>
              <a:t>Als Grundlage dient dabei die „Allgemeine Erklärung der Menschenrechte“ der Vereinten Nationen von 1948. </a:t>
            </a:r>
          </a:p>
          <a:p>
            <a:pPr marL="171450" indent="-171450">
              <a:buFontTx/>
              <a:buChar char="-"/>
            </a:pPr>
            <a:r>
              <a:rPr lang="de-DE" dirty="0"/>
              <a:t>In dieser sind politische und bürgerliche Freiheiten verankert. </a:t>
            </a:r>
          </a:p>
          <a:p>
            <a:pPr marL="171450" indent="-171450">
              <a:buFontTx/>
              <a:buChar char="-"/>
            </a:pPr>
            <a:r>
              <a:rPr lang="de-DE" dirty="0"/>
              <a:t>Wichtige politische Freiheiten sind zum Beispiel freie und gleiche Wahlen, Partizipationsrechte der Bürger*innen und politischer Pluralismus, dass heißt die Anerkennung und die Respektierung unterschiedlicher politischer Ansichten. </a:t>
            </a:r>
          </a:p>
          <a:p>
            <a:pPr marL="171450" indent="-171450">
              <a:buFontTx/>
              <a:buChar char="-"/>
            </a:pPr>
            <a:r>
              <a:rPr lang="de-DE" dirty="0"/>
              <a:t>Bürgerliche Freiheiten sind zum Beispiel die Meinungs- und Glaubensfreiheit, die Pressefreiheit, die Versammlung- und Vereinigungsfreiheit.</a:t>
            </a:r>
          </a:p>
          <a:p>
            <a:pPr marL="171450" indent="-171450">
              <a:buFontTx/>
              <a:buChar char="-"/>
            </a:pPr>
            <a:endParaRPr lang="de-DE" dirty="0"/>
          </a:p>
          <a:p>
            <a:pPr marL="0" indent="0">
              <a:buFontTx/>
              <a:buNone/>
            </a:pPr>
            <a:r>
              <a:rPr lang="de-DE" b="1" dirty="0"/>
              <a:t>Zur Statistik:</a:t>
            </a:r>
          </a:p>
          <a:p>
            <a:pPr marL="0" indent="0">
              <a:buFontTx/>
              <a:buNone/>
            </a:pPr>
            <a:r>
              <a:rPr lang="de-DE" i="1" dirty="0"/>
              <a:t>Frage: Was zeigt diese Grafik?</a:t>
            </a:r>
          </a:p>
          <a:p>
            <a:pPr marL="0" indent="0">
              <a:buFontTx/>
              <a:buNone/>
            </a:pPr>
            <a:endParaRPr lang="de-DE" dirty="0"/>
          </a:p>
          <a:p>
            <a:pPr marL="171450" indent="-171450">
              <a:buFontTx/>
              <a:buChar char="-"/>
            </a:pPr>
            <a:r>
              <a:rPr lang="de-DE" dirty="0"/>
              <a:t>Säulendiagramm</a:t>
            </a:r>
          </a:p>
          <a:p>
            <a:pPr marL="171450" indent="-171450">
              <a:buFontTx/>
              <a:buChar char="-"/>
            </a:pPr>
            <a:r>
              <a:rPr lang="de-DE" dirty="0"/>
              <a:t>Zeigt in orange: Demokratielücke </a:t>
            </a:r>
            <a:r>
              <a:rPr lang="de-DE" dirty="0">
                <a:sym typeface="Wingdings" panose="05000000000000000000" pitchFamily="2" charset="2"/>
              </a:rPr>
              <a:t> errechnet sich aus Anzahl der Staaten, die sich hinsichtlich der Situation ihrer Demokratie verbessert haben – Anzahl der Staaten, die sich hinsichtlich ihrer Demokratie verschlechtert haben. </a:t>
            </a:r>
          </a:p>
          <a:p>
            <a:pPr marL="171450" indent="-171450">
              <a:buFontTx/>
              <a:buChar char="-"/>
            </a:pPr>
            <a:r>
              <a:rPr lang="de-DE" dirty="0">
                <a:sym typeface="Wingdings" panose="05000000000000000000" pitchFamily="2" charset="2"/>
              </a:rPr>
              <a:t>In grau: Aufschlüsselung der absoluten Zahlen von Staaten, die sich verbessert oder verschlechtert haben.</a:t>
            </a:r>
          </a:p>
          <a:p>
            <a:pPr marL="171450" indent="-171450">
              <a:buFontTx/>
              <a:buChar char="-"/>
            </a:pPr>
            <a:r>
              <a:rPr lang="de-DE" dirty="0">
                <a:sym typeface="Wingdings" panose="05000000000000000000" pitchFamily="2" charset="2"/>
              </a:rPr>
              <a:t>Welcher Trend zeigt sich ab?: seit 2005 zeigt sich insgesamt ein negativer Trend ab, es gab immer wieder Schwankungen, aber gegenwärtig ist die Demokratielücke sehr groß. </a:t>
            </a:r>
          </a:p>
          <a:p>
            <a:pPr marL="171450" indent="-171450">
              <a:buFontTx/>
              <a:buChar char="-"/>
            </a:pPr>
            <a:r>
              <a:rPr lang="de-DE" b="1" dirty="0">
                <a:sym typeface="Wingdings" panose="05000000000000000000" pitchFamily="2" charset="2"/>
              </a:rPr>
              <a:t>Hauptaussage</a:t>
            </a:r>
            <a:r>
              <a:rPr lang="de-DE" dirty="0">
                <a:sym typeface="Wingdings" panose="05000000000000000000" pitchFamily="2" charset="2"/>
              </a:rPr>
              <a:t>: D.h. es gibt gegenwärtig mehr Staaten, deren Demokratie sich verschlechtert hat, als Staaten, in denen sich die Demokratie verbessert hat</a:t>
            </a:r>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11</a:t>
            </a:fld>
            <a:endParaRPr lang="de-DE"/>
          </a:p>
        </p:txBody>
      </p:sp>
    </p:spTree>
    <p:extLst>
      <p:ext uri="{BB962C8B-B14F-4D97-AF65-F5344CB8AC3E}">
        <p14:creationId xmlns:p14="http://schemas.microsoft.com/office/powerpoint/2010/main" val="232914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12</a:t>
            </a:fld>
            <a:endParaRPr lang="de-DE"/>
          </a:p>
        </p:txBody>
      </p:sp>
    </p:spTree>
    <p:extLst>
      <p:ext uri="{BB962C8B-B14F-4D97-AF65-F5344CB8AC3E}">
        <p14:creationId xmlns:p14="http://schemas.microsoft.com/office/powerpoint/2010/main" val="3620068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17</a:t>
            </a:fld>
            <a:endParaRPr lang="de-DE"/>
          </a:p>
        </p:txBody>
      </p:sp>
    </p:spTree>
    <p:extLst>
      <p:ext uri="{BB962C8B-B14F-4D97-AF65-F5344CB8AC3E}">
        <p14:creationId xmlns:p14="http://schemas.microsoft.com/office/powerpoint/2010/main" val="184136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Während der Debatte offen haben </a:t>
            </a:r>
          </a:p>
        </p:txBody>
      </p:sp>
      <p:sp>
        <p:nvSpPr>
          <p:cNvPr id="4" name="Foliennummernplatzhalter 3"/>
          <p:cNvSpPr>
            <a:spLocks noGrp="1"/>
          </p:cNvSpPr>
          <p:nvPr>
            <p:ph type="sldNum" sz="quarter" idx="5"/>
          </p:nvPr>
        </p:nvSpPr>
        <p:spPr/>
        <p:txBody>
          <a:bodyPr/>
          <a:lstStyle/>
          <a:p>
            <a:fld id="{2FA14A25-3113-419F-98E7-B12B871AB6B2}" type="slidenum">
              <a:rPr lang="de-DE" smtClean="0"/>
              <a:t>18</a:t>
            </a:fld>
            <a:endParaRPr lang="de-DE"/>
          </a:p>
        </p:txBody>
      </p:sp>
    </p:spTree>
    <p:extLst>
      <p:ext uri="{BB962C8B-B14F-4D97-AF65-F5344CB8AC3E}">
        <p14:creationId xmlns:p14="http://schemas.microsoft.com/office/powerpoint/2010/main" val="3067430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19</a:t>
            </a:fld>
            <a:endParaRPr lang="de-DE"/>
          </a:p>
        </p:txBody>
      </p:sp>
    </p:spTree>
    <p:extLst>
      <p:ext uri="{BB962C8B-B14F-4D97-AF65-F5344CB8AC3E}">
        <p14:creationId xmlns:p14="http://schemas.microsoft.com/office/powerpoint/2010/main" val="314837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20</a:t>
            </a:fld>
            <a:endParaRPr lang="de-DE"/>
          </a:p>
        </p:txBody>
      </p:sp>
    </p:spTree>
    <p:extLst>
      <p:ext uri="{BB962C8B-B14F-4D97-AF65-F5344CB8AC3E}">
        <p14:creationId xmlns:p14="http://schemas.microsoft.com/office/powerpoint/2010/main" val="3751238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114" indent="-179114" defTabSz="477637">
              <a:defRPr/>
            </a:pPr>
            <a:endParaRPr lang="de-DE" baseline="0" noProof="0" dirty="0"/>
          </a:p>
          <a:p>
            <a:endParaRPr lang="de-DE" b="1" dirty="0">
              <a:highlight>
                <a:srgbClr val="FFFF00"/>
              </a:highlight>
            </a:endParaRPr>
          </a:p>
        </p:txBody>
      </p:sp>
      <p:sp>
        <p:nvSpPr>
          <p:cNvPr id="4" name="Foliennummernplatzhalter 3"/>
          <p:cNvSpPr>
            <a:spLocks noGrp="1"/>
          </p:cNvSpPr>
          <p:nvPr>
            <p:ph type="sldNum" sz="quarter" idx="5"/>
          </p:nvPr>
        </p:nvSpPr>
        <p:spPr/>
        <p:txBody>
          <a:bodyPr/>
          <a:lstStyle/>
          <a:p>
            <a:fld id="{2FA14A25-3113-419F-98E7-B12B871AB6B2}" type="slidenum">
              <a:rPr lang="de-DE" smtClean="0"/>
              <a:t>21</a:t>
            </a:fld>
            <a:endParaRPr lang="de-DE"/>
          </a:p>
        </p:txBody>
      </p:sp>
    </p:spTree>
    <p:extLst>
      <p:ext uri="{BB962C8B-B14F-4D97-AF65-F5344CB8AC3E}">
        <p14:creationId xmlns:p14="http://schemas.microsoft.com/office/powerpoint/2010/main" val="2041481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114" indent="-179114" defTabSz="477637">
              <a:defRPr/>
            </a:pPr>
            <a:r>
              <a:rPr lang="de-DE" baseline="0" noProof="0" dirty="0"/>
              <a:t>Obama sprach bei dieser Gelegenheit über die Wichtigkeit einer funktionierenden Zivilgesellschaft mit eigenverantwortlichen, aktiven – mündigen – Bürger*innen in jeder Gesellschaft – aber auch und insbesondere in einer Demokratie.</a:t>
            </a:r>
          </a:p>
          <a:p>
            <a:pPr marL="179114" indent="-179114" defTabSz="477637">
              <a:defRPr/>
            </a:pPr>
            <a:endParaRPr lang="de-DE" baseline="0" noProof="0" dirty="0"/>
          </a:p>
          <a:p>
            <a:pPr marL="179114" indent="-179114" defTabSz="477637">
              <a:buFont typeface="Wingdings" pitchFamily="2" charset="2"/>
              <a:buChar char="à"/>
              <a:defRPr/>
            </a:pPr>
            <a:r>
              <a:rPr lang="de-DE" baseline="0" noProof="0" dirty="0">
                <a:sym typeface="Wingdings" pitchFamily="2" charset="2"/>
              </a:rPr>
              <a:t>Verweis auf die Vielschichtigkeit – bis hinunter auf die persönliche Ebene – auf das tägliche gesellschaftliche Miteinander – wobei wir Verantwortung übernehmen für unsere Gemeinschaft und dies mit einer freiheitlich demokratischen Grundeinstellung tun.  ob das die Aktivität in einem Verein, in der Schule oder einer sonstigen gesellschaftlichen Gruppe ist.</a:t>
            </a:r>
          </a:p>
          <a:p>
            <a:pPr marL="179114" indent="-179114" defTabSz="477637">
              <a:buFont typeface="Wingdings" pitchFamily="2" charset="2"/>
              <a:buChar char="à"/>
              <a:defRPr/>
            </a:pPr>
            <a:endParaRPr lang="de-DE" baseline="0" noProof="0" dirty="0">
              <a:sym typeface="Wingdings" pitchFamily="2" charset="2"/>
            </a:endParaRPr>
          </a:p>
          <a:p>
            <a:pPr marL="179114" indent="-179114" defTabSz="477637">
              <a:buFont typeface="Wingdings" pitchFamily="2" charset="2"/>
              <a:buChar char="à"/>
              <a:defRPr/>
            </a:pPr>
            <a:r>
              <a:rPr lang="de-DE" baseline="0" noProof="0" dirty="0">
                <a:sym typeface="Wingdings" pitchFamily="2" charset="2"/>
              </a:rPr>
              <a:t> Und das ist das genaue Gegenteil einer autoritären Gesellschaftsform und eines autoritären politischen Systems. Eigenes Denken, Aktivität – das “Sich einsetzen“ für gesellschaftliche Angelegenheiten, wird in autoritären Systemen systematische unterdrückt und unmöglich gemacht. Die Menschen sollen nicht mündig sein, sie sollen nicht für die eigenen Interessen eintreten, sie sollen die Gesellschaft nicht verändern wollen – denn jede Änderung birgt auch die Gefahr, dass die Mächtigen von ihrer Macht abgeben müssen. </a:t>
            </a:r>
          </a:p>
          <a:p>
            <a:pPr marL="179114" indent="-179114" defTabSz="477637">
              <a:buFont typeface="Wingdings" pitchFamily="2" charset="2"/>
              <a:buChar char="à"/>
              <a:defRPr/>
            </a:pPr>
            <a:endParaRPr lang="de-DE" baseline="0" noProof="0" dirty="0">
              <a:sym typeface="Wingdings" pitchFamily="2" charset="2"/>
            </a:endParaRPr>
          </a:p>
          <a:p>
            <a:pPr marL="179114" indent="-179114" defTabSz="477637">
              <a:buFont typeface="Wingdings" pitchFamily="2" charset="2"/>
              <a:buChar char="à"/>
              <a:defRPr/>
            </a:pPr>
            <a:r>
              <a:rPr lang="de-DE" baseline="0" noProof="0" dirty="0">
                <a:sym typeface="Wingdings" pitchFamily="2" charset="2"/>
              </a:rPr>
              <a:t> Und wenn man sich so das Weltgeschehen anschaut – vor allem was in Russland oder China – aber auch in bestimmten europäischen Ländern vor sich geht – muss man sich das immer vor Augen halten: bei Fragen der Demokratie geht es im Wesentlichen nicht um das Wählen von Parlamenten oder Präsidenten. Es geht um die Frage, wie wir uns in unserem Alltag in unserem Land verhalten können – ob wir uns für unsere Belange einsetzen dürfen oder nicht und ob ein solches Verhalten vom Staat akzeptiert und gefördert wird oder nicht. Das sind elementare Fragen unseres Zusammenlebens.</a:t>
            </a:r>
            <a:endParaRPr lang="de-DE" baseline="0" noProof="0" dirty="0"/>
          </a:p>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22</a:t>
            </a:fld>
            <a:endParaRPr lang="de-DE"/>
          </a:p>
        </p:txBody>
      </p:sp>
    </p:spTree>
    <p:extLst>
      <p:ext uri="{BB962C8B-B14F-4D97-AF65-F5344CB8AC3E}">
        <p14:creationId xmlns:p14="http://schemas.microsoft.com/office/powerpoint/2010/main" val="423024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23</a:t>
            </a:fld>
            <a:endParaRPr lang="de-DE"/>
          </a:p>
        </p:txBody>
      </p:sp>
    </p:spTree>
    <p:extLst>
      <p:ext uri="{BB962C8B-B14F-4D97-AF65-F5344CB8AC3E}">
        <p14:creationId xmlns:p14="http://schemas.microsoft.com/office/powerpoint/2010/main" val="53136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Vorstellung</a:t>
            </a:r>
          </a:p>
          <a:p>
            <a:r>
              <a:rPr lang="de-DE" dirty="0"/>
              <a:t>Eigene Vorstellung</a:t>
            </a:r>
          </a:p>
          <a:p>
            <a:r>
              <a:rPr lang="de-DE" dirty="0"/>
              <a:t>Vorstellung von E#D</a:t>
            </a:r>
          </a:p>
          <a:p>
            <a:r>
              <a:rPr lang="de-DE" b="1" dirty="0"/>
              <a:t>Verstehen uns als unabhängige Denkwerkstatt, Spezialisierung auf Bildungs- und Beratungskonzepte für:</a:t>
            </a:r>
          </a:p>
          <a:p>
            <a:pPr marL="171450" indent="-171450">
              <a:buFont typeface="Arial" panose="020B0604020202020204" pitchFamily="34" charset="0"/>
              <a:buChar char="•"/>
            </a:pPr>
            <a:r>
              <a:rPr lang="de-DE" b="1" dirty="0"/>
              <a:t>Politikfelder von EU-Politik </a:t>
            </a:r>
            <a:r>
              <a:rPr lang="de-DE" dirty="0"/>
              <a:t>wie GAP, Kohäsionspolitik</a:t>
            </a:r>
          </a:p>
          <a:p>
            <a:pPr marL="171450" indent="-171450">
              <a:buFont typeface="Arial" panose="020B0604020202020204" pitchFamily="34" charset="0"/>
              <a:buChar char="•"/>
            </a:pPr>
            <a:r>
              <a:rPr lang="de-DE" b="1" dirty="0"/>
              <a:t>Relevante zukunftsgerichtete Politikfe</a:t>
            </a:r>
            <a:r>
              <a:rPr lang="de-DE" dirty="0"/>
              <a:t>lder wie nachhaltige Entwicklung, Energiepolitik, Klimapolitik, neue Technologien</a:t>
            </a:r>
          </a:p>
          <a:p>
            <a:endParaRPr lang="de-DE" dirty="0"/>
          </a:p>
        </p:txBody>
      </p:sp>
      <p:sp>
        <p:nvSpPr>
          <p:cNvPr id="4" name="Foliennummernplatzhalter 3"/>
          <p:cNvSpPr>
            <a:spLocks noGrp="1"/>
          </p:cNvSpPr>
          <p:nvPr>
            <p:ph type="sldNum" sz="quarter" idx="5"/>
          </p:nvPr>
        </p:nvSpPr>
        <p:spPr/>
        <p:txBody>
          <a:bodyPr/>
          <a:lstStyle/>
          <a:p>
            <a:fld id="{541E9CB7-253A-8640-8681-74B6F60605FB}" type="slidenum">
              <a:rPr lang="de-DE" smtClean="0"/>
              <a:t>2</a:t>
            </a:fld>
            <a:endParaRPr lang="de-DE"/>
          </a:p>
        </p:txBody>
      </p:sp>
    </p:spTree>
    <p:extLst>
      <p:ext uri="{BB962C8B-B14F-4D97-AF65-F5344CB8AC3E}">
        <p14:creationId xmlns:p14="http://schemas.microsoft.com/office/powerpoint/2010/main" val="2324553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highlight>
                <a:srgbClr val="FFFF00"/>
              </a:highlight>
            </a:endParaRPr>
          </a:p>
        </p:txBody>
      </p:sp>
      <p:sp>
        <p:nvSpPr>
          <p:cNvPr id="4" name="Foliennummernplatzhalter 3"/>
          <p:cNvSpPr>
            <a:spLocks noGrp="1"/>
          </p:cNvSpPr>
          <p:nvPr>
            <p:ph type="sldNum" sz="quarter" idx="5"/>
          </p:nvPr>
        </p:nvSpPr>
        <p:spPr/>
        <p:txBody>
          <a:bodyPr/>
          <a:lstStyle/>
          <a:p>
            <a:fld id="{2FA14A25-3113-419F-98E7-B12B871AB6B2}" type="slidenum">
              <a:rPr lang="de-DE" smtClean="0"/>
              <a:t>24</a:t>
            </a:fld>
            <a:endParaRPr lang="de-DE"/>
          </a:p>
        </p:txBody>
      </p:sp>
    </p:spTree>
    <p:extLst>
      <p:ext uri="{BB962C8B-B14F-4D97-AF65-F5344CB8AC3E}">
        <p14:creationId xmlns:p14="http://schemas.microsoft.com/office/powerpoint/2010/main" val="1079118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25</a:t>
            </a:fld>
            <a:endParaRPr lang="de-DE"/>
          </a:p>
        </p:txBody>
      </p:sp>
    </p:spTree>
    <p:extLst>
      <p:ext uri="{BB962C8B-B14F-4D97-AF65-F5344CB8AC3E}">
        <p14:creationId xmlns:p14="http://schemas.microsoft.com/office/powerpoint/2010/main" val="4016303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30</a:t>
            </a:fld>
            <a:endParaRPr lang="de-DE"/>
          </a:p>
        </p:txBody>
      </p:sp>
    </p:spTree>
    <p:extLst>
      <p:ext uri="{BB962C8B-B14F-4D97-AF65-F5344CB8AC3E}">
        <p14:creationId xmlns:p14="http://schemas.microsoft.com/office/powerpoint/2010/main" val="2546493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31</a:t>
            </a:fld>
            <a:endParaRPr lang="de-DE"/>
          </a:p>
        </p:txBody>
      </p:sp>
    </p:spTree>
    <p:extLst>
      <p:ext uri="{BB962C8B-B14F-4D97-AF65-F5344CB8AC3E}">
        <p14:creationId xmlns:p14="http://schemas.microsoft.com/office/powerpoint/2010/main" val="1764483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33</a:t>
            </a:fld>
            <a:endParaRPr lang="de-DE"/>
          </a:p>
        </p:txBody>
      </p:sp>
    </p:spTree>
    <p:extLst>
      <p:ext uri="{BB962C8B-B14F-4D97-AF65-F5344CB8AC3E}">
        <p14:creationId xmlns:p14="http://schemas.microsoft.com/office/powerpoint/2010/main" val="945815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t>
            </a:r>
          </a:p>
        </p:txBody>
      </p:sp>
      <p:sp>
        <p:nvSpPr>
          <p:cNvPr id="4" name="Foliennummernplatzhalter 3"/>
          <p:cNvSpPr>
            <a:spLocks noGrp="1"/>
          </p:cNvSpPr>
          <p:nvPr>
            <p:ph type="sldNum" sz="quarter" idx="5"/>
          </p:nvPr>
        </p:nvSpPr>
        <p:spPr/>
        <p:txBody>
          <a:bodyPr/>
          <a:lstStyle/>
          <a:p>
            <a:fld id="{54D59998-4020-C449-9611-2D9166FB56B7}" type="slidenum">
              <a:rPr lang="de-DE" smtClean="0"/>
              <a:t>34</a:t>
            </a:fld>
            <a:endParaRPr lang="de-DE"/>
          </a:p>
        </p:txBody>
      </p:sp>
    </p:spTree>
    <p:extLst>
      <p:ext uri="{BB962C8B-B14F-4D97-AF65-F5344CB8AC3E}">
        <p14:creationId xmlns:p14="http://schemas.microsoft.com/office/powerpoint/2010/main" val="469094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0" dirty="0"/>
          </a:p>
        </p:txBody>
      </p:sp>
      <p:sp>
        <p:nvSpPr>
          <p:cNvPr id="4" name="Foliennummernplatzhalter 3"/>
          <p:cNvSpPr>
            <a:spLocks noGrp="1"/>
          </p:cNvSpPr>
          <p:nvPr>
            <p:ph type="sldNum" sz="quarter" idx="5"/>
          </p:nvPr>
        </p:nvSpPr>
        <p:spPr/>
        <p:txBody>
          <a:bodyPr/>
          <a:lstStyle/>
          <a:p>
            <a:fld id="{FAC9D284-5B54-1C4A-AE62-BF22ABDF967B}" type="slidenum">
              <a:rPr lang="de-DE" smtClean="0"/>
              <a:t>35</a:t>
            </a:fld>
            <a:endParaRPr lang="de-DE"/>
          </a:p>
        </p:txBody>
      </p:sp>
    </p:spTree>
    <p:extLst>
      <p:ext uri="{BB962C8B-B14F-4D97-AF65-F5344CB8AC3E}">
        <p14:creationId xmlns:p14="http://schemas.microsoft.com/office/powerpoint/2010/main" val="3735321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36</a:t>
            </a:fld>
            <a:endParaRPr lang="de-DE"/>
          </a:p>
        </p:txBody>
      </p:sp>
    </p:spTree>
    <p:extLst>
      <p:ext uri="{BB962C8B-B14F-4D97-AF65-F5344CB8AC3E}">
        <p14:creationId xmlns:p14="http://schemas.microsoft.com/office/powerpoint/2010/main" val="310535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Umfasst im Zeitraum</a:t>
            </a:r>
            <a:r>
              <a:rPr lang="de-DE" baseline="0" dirty="0"/>
              <a:t> von 2014 </a:t>
            </a:r>
            <a:r>
              <a:rPr lang="mr-IN" baseline="0" dirty="0"/>
              <a:t>–</a:t>
            </a:r>
            <a:r>
              <a:rPr lang="de-DE" baseline="0" dirty="0"/>
              <a:t> 2020 alle EU-Programme für allgemeine und berufliche Bildung, Jugend und Sport </a:t>
            </a:r>
          </a:p>
          <a:p>
            <a:r>
              <a:rPr lang="de-DE" baseline="0" dirty="0"/>
              <a:t>Im </a:t>
            </a:r>
            <a:r>
              <a:rPr lang="de-DE" dirty="0"/>
              <a:t>Zentrum des Programms: Förderung der Mobilität zu Lernzwecken.</a:t>
            </a:r>
          </a:p>
          <a:p>
            <a:endParaRPr lang="de-DE" dirty="0"/>
          </a:p>
          <a:p>
            <a:r>
              <a:rPr lang="de-DE" dirty="0"/>
              <a:t>Möglichkeiten in der beruflichen</a:t>
            </a:r>
            <a:r>
              <a:rPr lang="de-DE" baseline="0" dirty="0"/>
              <a:t> Aus- und Weiterbildung: Erasmus+ unterstützt Praktika für Lernende in der beruflichen Aus- und Weiterbildung in den Programmländern (alle EU-MS und Island, Liechtenstein, Norwegen, Türkei, Serbien und die ehem. Jugoslawische Republik Mazedonien) </a:t>
            </a:r>
          </a:p>
          <a:p>
            <a:r>
              <a:rPr lang="de-DE" baseline="0" dirty="0"/>
              <a:t>Praktika am Arbeitsplatz dauern min. 2 Wochen, höchstens 12 Monate. Bezuschusst werden Reisekosten und Aufenthaltskosten und ggf. ein Taschengeld. Ebenso gibt es bei Absolvierung verschiedene Zertifikate, die sich gut in Bewerbungen machen. Vor.- und Nachbereitung wird organisiert. </a:t>
            </a:r>
          </a:p>
          <a:p>
            <a:endParaRPr lang="de-DE" baseline="0" dirty="0"/>
          </a:p>
          <a:p>
            <a:endParaRPr lang="de-DE" baseline="0" dirty="0"/>
          </a:p>
          <a:p>
            <a:r>
              <a:rPr lang="de-DE" baseline="0" dirty="0"/>
              <a:t>Bis hetzt erhielten 650.000 Berufsschüler*innen und Auszubildende Stipendien, um im Ausland zu lernen. </a:t>
            </a:r>
          </a:p>
          <a:p>
            <a:endParaRPr lang="de-DE" baseline="0" dirty="0"/>
          </a:p>
          <a:p>
            <a:r>
              <a:rPr lang="de-DE" baseline="0" dirty="0"/>
              <a:t>Europäisches Solidaritätskorps: Programm der EU zur Förderung des Zusammenhalts unter den teilnehmenden Ländern was insbesondere über Praktika, Freiwilligentätigkeiten und Solidaritätsprojekte geschieht. Interessierte können sich im Portal des Europäischen Solidaritätskorps </a:t>
            </a:r>
            <a:r>
              <a:rPr lang="de-DE" baseline="0" dirty="0" err="1"/>
              <a:t>registieren</a:t>
            </a:r>
            <a:r>
              <a:rPr lang="de-DE" baseline="0" dirty="0"/>
              <a:t> und werden dann zur Teilnahme an Projekten von verschiedensten Organisationen eingeladen. Es werden auch konkrete Stellen ausgeschrieben, auf die man sich bewerben kann. </a:t>
            </a:r>
          </a:p>
        </p:txBody>
      </p:sp>
      <p:sp>
        <p:nvSpPr>
          <p:cNvPr id="4" name="Foliennummernplatzhalter 3"/>
          <p:cNvSpPr>
            <a:spLocks noGrp="1"/>
          </p:cNvSpPr>
          <p:nvPr>
            <p:ph type="sldNum" sz="quarter" idx="5"/>
          </p:nvPr>
        </p:nvSpPr>
        <p:spPr/>
        <p:txBody>
          <a:bodyPr/>
          <a:lstStyle/>
          <a:p>
            <a:fld id="{541E9CB7-253A-8640-8681-74B6F60605FB}" type="slidenum">
              <a:rPr lang="de-DE" smtClean="0"/>
              <a:t>3</a:t>
            </a:fld>
            <a:endParaRPr lang="de-DE"/>
          </a:p>
        </p:txBody>
      </p:sp>
    </p:spTree>
    <p:extLst>
      <p:ext uri="{BB962C8B-B14F-4D97-AF65-F5344CB8AC3E}">
        <p14:creationId xmlns:p14="http://schemas.microsoft.com/office/powerpoint/2010/main" val="125563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a:t>Wisst ihr was euch heute erwartet?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baseline="0" dirty="0"/>
          </a:p>
        </p:txBody>
      </p:sp>
      <p:sp>
        <p:nvSpPr>
          <p:cNvPr id="4" name="Foliennummernplatzhalter 3"/>
          <p:cNvSpPr>
            <a:spLocks noGrp="1"/>
          </p:cNvSpPr>
          <p:nvPr>
            <p:ph type="sldNum" sz="quarter" idx="5"/>
          </p:nvPr>
        </p:nvSpPr>
        <p:spPr/>
        <p:txBody>
          <a:bodyPr/>
          <a:lstStyle/>
          <a:p>
            <a:fld id="{541E9CB7-253A-8640-8681-74B6F60605FB}" type="slidenum">
              <a:rPr lang="de-DE" smtClean="0"/>
              <a:t>4</a:t>
            </a:fld>
            <a:endParaRPr lang="de-DE"/>
          </a:p>
        </p:txBody>
      </p:sp>
    </p:spTree>
    <p:extLst>
      <p:ext uri="{BB962C8B-B14F-4D97-AF65-F5344CB8AC3E}">
        <p14:creationId xmlns:p14="http://schemas.microsoft.com/office/powerpoint/2010/main" val="21955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5</a:t>
            </a:fld>
            <a:endParaRPr lang="de-DE"/>
          </a:p>
        </p:txBody>
      </p:sp>
    </p:spTree>
    <p:extLst>
      <p:ext uri="{BB962C8B-B14F-4D97-AF65-F5344CB8AC3E}">
        <p14:creationId xmlns:p14="http://schemas.microsoft.com/office/powerpoint/2010/main" val="146910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6</a:t>
            </a:fld>
            <a:endParaRPr lang="de-DE"/>
          </a:p>
        </p:txBody>
      </p:sp>
    </p:spTree>
    <p:extLst>
      <p:ext uri="{BB962C8B-B14F-4D97-AF65-F5344CB8AC3E}">
        <p14:creationId xmlns:p14="http://schemas.microsoft.com/office/powerpoint/2010/main" val="305903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Kennt ihr Länder, die autokratisch regiert werden?</a:t>
            </a:r>
          </a:p>
          <a:p>
            <a:endParaRPr lang="de-DE" dirty="0"/>
          </a:p>
          <a:p>
            <a:r>
              <a:rPr lang="de-DE" dirty="0"/>
              <a:t>Fragen, ob die </a:t>
            </a:r>
            <a:r>
              <a:rPr lang="de-DE" dirty="0" err="1"/>
              <a:t>SuS</a:t>
            </a:r>
            <a:r>
              <a:rPr lang="de-DE" dirty="0"/>
              <a:t> das Gegenteil von konzentrierter Machtausübung, also Macht in den Händen einiger weniger Personen kennen: </a:t>
            </a:r>
            <a:br>
              <a:rPr lang="de-DE" dirty="0"/>
            </a:br>
            <a:r>
              <a:rPr lang="de-DE" dirty="0"/>
              <a:t>Gewaltenteilung</a:t>
            </a:r>
          </a:p>
          <a:p>
            <a:endParaRPr lang="de-DE" dirty="0"/>
          </a:p>
          <a:p>
            <a:r>
              <a:rPr lang="de-DE" dirty="0"/>
              <a:t>Was ist das? Was wissen sie über Gewaltenteilung?</a:t>
            </a:r>
          </a:p>
        </p:txBody>
      </p:sp>
      <p:sp>
        <p:nvSpPr>
          <p:cNvPr id="4" name="Foliennummernplatzhalter 3"/>
          <p:cNvSpPr>
            <a:spLocks noGrp="1"/>
          </p:cNvSpPr>
          <p:nvPr>
            <p:ph type="sldNum" sz="quarter" idx="5"/>
          </p:nvPr>
        </p:nvSpPr>
        <p:spPr/>
        <p:txBody>
          <a:bodyPr/>
          <a:lstStyle/>
          <a:p>
            <a:fld id="{2FA14A25-3113-419F-98E7-B12B871AB6B2}" type="slidenum">
              <a:rPr lang="de-DE" smtClean="0"/>
              <a:t>7</a:t>
            </a:fld>
            <a:endParaRPr lang="de-DE"/>
          </a:p>
        </p:txBody>
      </p:sp>
    </p:spTree>
    <p:extLst>
      <p:ext uri="{BB962C8B-B14F-4D97-AF65-F5344CB8AC3E}">
        <p14:creationId xmlns:p14="http://schemas.microsoft.com/office/powerpoint/2010/main" val="14885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Unterschied zur Demokratie: In Autokratien gibt es keine Gewaltenteilung.</a:t>
            </a:r>
          </a:p>
        </p:txBody>
      </p:sp>
      <p:sp>
        <p:nvSpPr>
          <p:cNvPr id="4" name="Foliennummernplatzhalter 3"/>
          <p:cNvSpPr>
            <a:spLocks noGrp="1"/>
          </p:cNvSpPr>
          <p:nvPr>
            <p:ph type="sldNum" sz="quarter" idx="5"/>
          </p:nvPr>
        </p:nvSpPr>
        <p:spPr/>
        <p:txBody>
          <a:bodyPr/>
          <a:lstStyle/>
          <a:p>
            <a:fld id="{2FA14A25-3113-419F-98E7-B12B871AB6B2}" type="slidenum">
              <a:rPr lang="de-DE" smtClean="0"/>
              <a:t>8</a:t>
            </a:fld>
            <a:endParaRPr lang="de-DE"/>
          </a:p>
        </p:txBody>
      </p:sp>
    </p:spTree>
    <p:extLst>
      <p:ext uri="{BB962C8B-B14F-4D97-AF65-F5344CB8AC3E}">
        <p14:creationId xmlns:p14="http://schemas.microsoft.com/office/powerpoint/2010/main" val="369041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Begriffe durchgehen und besprechen. Welche Begriffe kennt ihr? Was kommt euch bekannt und weniger bekannt vor? Denkt gerne an aktuelle Beispiele. </a:t>
            </a:r>
          </a:p>
          <a:p>
            <a:endParaRPr lang="de-DE" dirty="0"/>
          </a:p>
          <a:p>
            <a:r>
              <a:rPr lang="de-DE" dirty="0"/>
              <a:t>Erst: Besprechung mit Nachbar*innen. Danach Besprechung im Plenum. Gegenüberstellungen gemeinsam durchgehen und besprechen. Mit Beispielen unterfüttern. </a:t>
            </a:r>
            <a:br>
              <a:rPr lang="de-DE" dirty="0"/>
            </a:br>
            <a:r>
              <a:rPr lang="de-DE" b="1" dirty="0"/>
              <a:t>Gewaltenkontrolle // Gewaltenteilung </a:t>
            </a:r>
            <a:r>
              <a:rPr lang="de-DE" dirty="0"/>
              <a:t>(wurde schon besprochen, hier nochmal wiederholen)</a:t>
            </a:r>
          </a:p>
          <a:p>
            <a:r>
              <a:rPr lang="de-DE" b="1" dirty="0"/>
              <a:t>Parlament: </a:t>
            </a:r>
            <a:r>
              <a:rPr lang="de-DE" dirty="0"/>
              <a:t>Wie heißt das deutsche Parlament? Wer sitzt dort? Wie kommen die Personen dorthin? Verweis zu EU- Länderebene. Mit Gewaltenteilung zusammenbringen (gesetzgebende /legislative Gewalt)</a:t>
            </a:r>
          </a:p>
          <a:p>
            <a:r>
              <a:rPr lang="de-DE" b="1" dirty="0"/>
              <a:t>Unabhängigkeit der Gerichte: </a:t>
            </a:r>
            <a:r>
              <a:rPr lang="de-DE" dirty="0"/>
              <a:t>Richter*innen entscheiden auf Grundlage der Gesetze. Niemand kann ihnen etwas vorschreiben</a:t>
            </a:r>
          </a:p>
          <a:p>
            <a:r>
              <a:rPr lang="de-DE" b="1" dirty="0"/>
              <a:t>Pluralismus: </a:t>
            </a:r>
            <a:r>
              <a:rPr lang="de-DE" b="0" i="0" u="none" strike="noStrike" dirty="0">
                <a:solidFill>
                  <a:srgbClr val="202124"/>
                </a:solidFill>
                <a:effectLst/>
                <a:latin typeface="arial" panose="020B0604020202020204" pitchFamily="34" charset="0"/>
              </a:rPr>
              <a:t>in einer politischen Gemeinschaft eine Vielzahl freier Individuen und eine Vielfalt von gesellschaftlichen Kräften respektiert werden, die in einem Wettbewerb untereinander stehen.</a:t>
            </a:r>
            <a:endParaRPr lang="de-DE" dirty="0"/>
          </a:p>
          <a:p>
            <a:r>
              <a:rPr lang="de-DE" b="1" dirty="0"/>
              <a:t>Kompetitive Wahlen: </a:t>
            </a:r>
            <a:r>
              <a:rPr lang="de-DE" dirty="0"/>
              <a:t>es findet ein echter Wettbewerb statt </a:t>
            </a:r>
          </a:p>
          <a:p>
            <a:r>
              <a:rPr lang="de-DE" b="1" dirty="0"/>
              <a:t>Parteienpluralismus: </a:t>
            </a:r>
            <a:r>
              <a:rPr lang="de-DE" dirty="0"/>
              <a:t>es gibt verschiedene Parteien, die für bestimmte Werte und Ansichten stehen</a:t>
            </a:r>
          </a:p>
          <a:p>
            <a:r>
              <a:rPr lang="de-DE" b="1" dirty="0"/>
              <a:t>Institutionalisierte Opposition: </a:t>
            </a:r>
            <a:r>
              <a:rPr lang="de-DE" dirty="0"/>
              <a:t>wesentliche Einrichtung für Demokratien, </a:t>
            </a:r>
            <a:r>
              <a:rPr lang="de-DE" b="0" i="0" u="none" strike="noStrike" dirty="0">
                <a:solidFill>
                  <a:srgbClr val="000000"/>
                </a:solidFill>
                <a:effectLst/>
                <a:latin typeface="MessinaSansWeb"/>
              </a:rPr>
              <a:t>die institutionalisierte Opposition stellt personell wie inhaltlich eine permanente Alternative zur Regierung dar. Die Opposition umfasst alle Akteure, die nach Einfluss auf politische Entscheidungen streben, aber institutionell keinen direkten Einfluss auf diese haben. Somit können zur Opposition nicht nur Parlamentsparteien, sondern auch außerparlamentarische Parteien sowie gesellschaftliche Gruppen, die sich gegen die Regierungspolitik wenden, gezählt werden.</a:t>
            </a:r>
            <a:endParaRPr lang="de-DE" dirty="0"/>
          </a:p>
          <a:p>
            <a:r>
              <a:rPr lang="de-DE" b="1" dirty="0"/>
              <a:t>Plurale, kritische Öffentlichkeit: </a:t>
            </a:r>
            <a:r>
              <a:rPr lang="de-DE" dirty="0"/>
              <a:t>unabhängige Medien, die frei berichten dürfen und keine eigene politische Agenda haben, die sie durchzusetzen versuchen, Menschen können Kritik üben (vgl. mit Beteiligung, wurde vorher besprochen) </a:t>
            </a:r>
          </a:p>
        </p:txBody>
      </p:sp>
      <p:sp>
        <p:nvSpPr>
          <p:cNvPr id="4" name="Foliennummernplatzhalter 3"/>
          <p:cNvSpPr>
            <a:spLocks noGrp="1"/>
          </p:cNvSpPr>
          <p:nvPr>
            <p:ph type="sldNum" sz="quarter" idx="5"/>
          </p:nvPr>
        </p:nvSpPr>
        <p:spPr/>
        <p:txBody>
          <a:bodyPr/>
          <a:lstStyle/>
          <a:p>
            <a:fld id="{2FA14A25-3113-419F-98E7-B12B871AB6B2}" type="slidenum">
              <a:rPr lang="de-DE" smtClean="0"/>
              <a:t>9</a:t>
            </a:fld>
            <a:endParaRPr lang="de-DE"/>
          </a:p>
        </p:txBody>
      </p:sp>
    </p:spTree>
    <p:extLst>
      <p:ext uri="{BB962C8B-B14F-4D97-AF65-F5344CB8AC3E}">
        <p14:creationId xmlns:p14="http://schemas.microsoft.com/office/powerpoint/2010/main" val="284969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1/30/24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1/30/24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1/30/24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1/30/24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1/30/24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A903E-6201-EE4D-B7E8-EDAA0AF9E319}"/>
              </a:ext>
            </a:extLst>
          </p:cNvPr>
          <p:cNvSpPr>
            <a:spLocks noGrp="1"/>
          </p:cNvSpPr>
          <p:nvPr>
            <p:ph type="ctrTitle"/>
          </p:nvPr>
        </p:nvSpPr>
        <p:spPr>
          <a:xfrm>
            <a:off x="1707723" y="3429000"/>
            <a:ext cx="8361229" cy="2098226"/>
          </a:xfrm>
        </p:spPr>
        <p:txBody>
          <a:bodyPr/>
          <a:lstStyle/>
          <a:p>
            <a:br>
              <a:rPr lang="de-DE" dirty="0"/>
            </a:br>
            <a:br>
              <a:rPr lang="de-DE" dirty="0"/>
            </a:br>
            <a:br>
              <a:rPr lang="de-DE" dirty="0"/>
            </a:br>
            <a:br>
              <a:rPr lang="de-DE" dirty="0"/>
            </a:br>
            <a:br>
              <a:rPr lang="de-DE" dirty="0"/>
            </a:br>
            <a:br>
              <a:rPr lang="de-DE" dirty="0"/>
            </a:br>
            <a:br>
              <a:rPr lang="de-DE" dirty="0"/>
            </a:br>
            <a:br>
              <a:rPr lang="de-DE" dirty="0"/>
            </a:br>
            <a:r>
              <a:rPr lang="de-DE" dirty="0"/>
              <a:t>#Demokratie und du</a:t>
            </a:r>
            <a:br>
              <a:rPr lang="de-DE" dirty="0"/>
            </a:br>
            <a:endParaRPr lang="de-DE" dirty="0"/>
          </a:p>
        </p:txBody>
      </p:sp>
      <p:sp>
        <p:nvSpPr>
          <p:cNvPr id="8" name="Textfeld 7">
            <a:extLst>
              <a:ext uri="{FF2B5EF4-FFF2-40B4-BE49-F238E27FC236}">
                <a16:creationId xmlns:a16="http://schemas.microsoft.com/office/drawing/2014/main" id="{C17C1BB3-637A-2E48-814B-8B7FC8E7F3F2}"/>
              </a:ext>
            </a:extLst>
          </p:cNvPr>
          <p:cNvSpPr txBox="1"/>
          <p:nvPr/>
        </p:nvSpPr>
        <p:spPr>
          <a:xfrm>
            <a:off x="4944533" y="6254044"/>
            <a:ext cx="184731" cy="369332"/>
          </a:xfrm>
          <a:prstGeom prst="rect">
            <a:avLst/>
          </a:prstGeom>
          <a:noFill/>
        </p:spPr>
        <p:txBody>
          <a:bodyPr wrap="none" rtlCol="0">
            <a:spAutoFit/>
          </a:bodyPr>
          <a:lstStyle/>
          <a:p>
            <a:endParaRPr lang="de-DE" dirty="0"/>
          </a:p>
        </p:txBody>
      </p:sp>
      <p:pic>
        <p:nvPicPr>
          <p:cNvPr id="9" name="Grafik 8">
            <a:extLst>
              <a:ext uri="{FF2B5EF4-FFF2-40B4-BE49-F238E27FC236}">
                <a16:creationId xmlns:a16="http://schemas.microsoft.com/office/drawing/2014/main" id="{815C6A07-ECEA-3D41-9996-30C280920F4C}"/>
              </a:ext>
            </a:extLst>
          </p:cNvPr>
          <p:cNvPicPr>
            <a:picLocks noChangeAspect="1"/>
          </p:cNvPicPr>
          <p:nvPr/>
        </p:nvPicPr>
        <p:blipFill>
          <a:blip r:embed="rId3"/>
          <a:srcRect/>
          <a:stretch/>
        </p:blipFill>
        <p:spPr>
          <a:xfrm>
            <a:off x="9537700" y="6187281"/>
            <a:ext cx="2654300" cy="556859"/>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FB79762C-52C3-5F4B-AEB8-E64FD0C1EDBB}"/>
              </a:ext>
            </a:extLst>
          </p:cNvPr>
          <p:cNvPicPr>
            <a:picLocks noChangeAspect="1"/>
          </p:cNvPicPr>
          <p:nvPr/>
        </p:nvPicPr>
        <p:blipFill>
          <a:blip r:embed="rId4"/>
          <a:stretch>
            <a:fillRect/>
          </a:stretch>
        </p:blipFill>
        <p:spPr>
          <a:xfrm>
            <a:off x="0" y="5777722"/>
            <a:ext cx="2123048" cy="1069446"/>
          </a:xfrm>
          <a:prstGeom prst="rect">
            <a:avLst/>
          </a:prstGeom>
        </p:spPr>
      </p:pic>
      <p:pic>
        <p:nvPicPr>
          <p:cNvPr id="10" name="Grafik 9">
            <a:extLst>
              <a:ext uri="{FF2B5EF4-FFF2-40B4-BE49-F238E27FC236}">
                <a16:creationId xmlns:a16="http://schemas.microsoft.com/office/drawing/2014/main" id="{EF1E7379-8ABA-A84D-B96E-CCBB97E8F87A}"/>
              </a:ext>
            </a:extLst>
          </p:cNvPr>
          <p:cNvPicPr>
            <a:picLocks noChangeAspect="1"/>
          </p:cNvPicPr>
          <p:nvPr/>
        </p:nvPicPr>
        <p:blipFill>
          <a:blip r:embed="rId5"/>
          <a:srcRect/>
          <a:stretch/>
        </p:blipFill>
        <p:spPr>
          <a:xfrm>
            <a:off x="10316891" y="113860"/>
            <a:ext cx="1546189" cy="1335597"/>
          </a:xfrm>
          <a:prstGeom prst="rect">
            <a:avLst/>
          </a:prstGeom>
        </p:spPr>
      </p:pic>
    </p:spTree>
    <p:extLst>
      <p:ext uri="{BB962C8B-B14F-4D97-AF65-F5344CB8AC3E}">
        <p14:creationId xmlns:p14="http://schemas.microsoft.com/office/powerpoint/2010/main" val="81687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E82FF21-3FD8-D64A-9596-28194E1A9B52}"/>
              </a:ext>
            </a:extLst>
          </p:cNvPr>
          <p:cNvPicPr>
            <a:picLocks noGrp="1" noChangeAspect="1" noChangeArrowheads="1"/>
          </p:cNvPicPr>
          <p:nvPr>
            <p:ph idx="1"/>
          </p:nvPr>
        </p:nvPicPr>
        <p:blipFill>
          <a:blip r:embed="rId3"/>
          <a:srcRect/>
          <a:stretch/>
        </p:blipFill>
        <p:spPr bwMode="auto">
          <a:xfrm>
            <a:off x="912114" y="852616"/>
            <a:ext cx="11088110" cy="500011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Grafik 8" descr="Ein Bild, das Text enthält.&#10;&#10;Automatisch generierte Beschreibung">
            <a:extLst>
              <a:ext uri="{FF2B5EF4-FFF2-40B4-BE49-F238E27FC236}">
                <a16:creationId xmlns:a16="http://schemas.microsoft.com/office/drawing/2014/main" id="{E49686F0-2E96-7844-80A5-9CD18FE86EB0}"/>
              </a:ext>
            </a:extLst>
          </p:cNvPr>
          <p:cNvPicPr>
            <a:picLocks noChangeAspect="1"/>
          </p:cNvPicPr>
          <p:nvPr/>
        </p:nvPicPr>
        <p:blipFill>
          <a:blip r:embed="rId4"/>
          <a:stretch>
            <a:fillRect/>
          </a:stretch>
        </p:blipFill>
        <p:spPr>
          <a:xfrm>
            <a:off x="753035" y="5788554"/>
            <a:ext cx="2123048" cy="1069446"/>
          </a:xfrm>
          <a:prstGeom prst="rect">
            <a:avLst/>
          </a:prstGeom>
        </p:spPr>
      </p:pic>
      <p:pic>
        <p:nvPicPr>
          <p:cNvPr id="10" name="Grafik 9">
            <a:extLst>
              <a:ext uri="{FF2B5EF4-FFF2-40B4-BE49-F238E27FC236}">
                <a16:creationId xmlns:a16="http://schemas.microsoft.com/office/drawing/2014/main" id="{044124BE-4E54-40B3-B18E-8641A7E2F394}"/>
              </a:ext>
            </a:extLst>
          </p:cNvPr>
          <p:cNvPicPr>
            <a:picLocks noChangeAspect="1"/>
          </p:cNvPicPr>
          <p:nvPr/>
        </p:nvPicPr>
        <p:blipFill>
          <a:blip r:embed="rId5"/>
          <a:srcRect/>
          <a:stretch/>
        </p:blipFill>
        <p:spPr>
          <a:xfrm>
            <a:off x="10542810" y="128941"/>
            <a:ext cx="1546189" cy="1335597"/>
          </a:xfrm>
          <a:prstGeom prst="rect">
            <a:avLst/>
          </a:prstGeom>
        </p:spPr>
      </p:pic>
      <p:pic>
        <p:nvPicPr>
          <p:cNvPr id="11" name="Grafik 10">
            <a:extLst>
              <a:ext uri="{FF2B5EF4-FFF2-40B4-BE49-F238E27FC236}">
                <a16:creationId xmlns:a16="http://schemas.microsoft.com/office/drawing/2014/main" id="{2F2267EE-622A-4937-9FFA-110E52B7ED79}"/>
              </a:ext>
            </a:extLst>
          </p:cNvPr>
          <p:cNvPicPr>
            <a:picLocks noChangeAspect="1"/>
          </p:cNvPicPr>
          <p:nvPr/>
        </p:nvPicPr>
        <p:blipFill>
          <a:blip r:embed="rId6"/>
          <a:srcRect/>
          <a:stretch/>
        </p:blipFill>
        <p:spPr>
          <a:xfrm>
            <a:off x="9537700" y="6187281"/>
            <a:ext cx="2654300" cy="556859"/>
          </a:xfrm>
          <a:prstGeom prst="rect">
            <a:avLst/>
          </a:prstGeom>
        </p:spPr>
      </p:pic>
    </p:spTree>
    <p:extLst>
      <p:ext uri="{BB962C8B-B14F-4D97-AF65-F5344CB8AC3E}">
        <p14:creationId xmlns:p14="http://schemas.microsoft.com/office/powerpoint/2010/main" val="86968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23189-F17B-CD3A-9625-9A1273B000AC}"/>
              </a:ext>
            </a:extLst>
          </p:cNvPr>
          <p:cNvSpPr>
            <a:spLocks noGrp="1"/>
          </p:cNvSpPr>
          <p:nvPr>
            <p:ph type="title"/>
          </p:nvPr>
        </p:nvSpPr>
        <p:spPr>
          <a:xfrm>
            <a:off x="1059436" y="551777"/>
            <a:ext cx="9601200" cy="1485900"/>
          </a:xfrm>
        </p:spPr>
        <p:txBody>
          <a:bodyPr/>
          <a:lstStyle/>
          <a:p>
            <a:r>
              <a:rPr lang="de-DE" dirty="0"/>
              <a:t>Freedom House </a:t>
            </a:r>
          </a:p>
        </p:txBody>
      </p:sp>
      <p:pic>
        <p:nvPicPr>
          <p:cNvPr id="3" name="Grafik 2" descr="Ein Bild, das Text enthält.&#10;&#10;Automatisch generierte Beschreibung">
            <a:extLst>
              <a:ext uri="{FF2B5EF4-FFF2-40B4-BE49-F238E27FC236}">
                <a16:creationId xmlns:a16="http://schemas.microsoft.com/office/drawing/2014/main" id="{B61BA1EF-5747-8154-A62F-9FF4A47564EC}"/>
              </a:ext>
            </a:extLst>
          </p:cNvPr>
          <p:cNvPicPr>
            <a:picLocks noChangeAspect="1"/>
          </p:cNvPicPr>
          <p:nvPr/>
        </p:nvPicPr>
        <p:blipFill>
          <a:blip r:embed="rId3"/>
          <a:stretch>
            <a:fillRect/>
          </a:stretch>
        </p:blipFill>
        <p:spPr>
          <a:xfrm>
            <a:off x="753035" y="5788554"/>
            <a:ext cx="2123048" cy="1069446"/>
          </a:xfrm>
          <a:prstGeom prst="rect">
            <a:avLst/>
          </a:prstGeom>
        </p:spPr>
      </p:pic>
      <p:pic>
        <p:nvPicPr>
          <p:cNvPr id="4" name="Grafik 3">
            <a:extLst>
              <a:ext uri="{FF2B5EF4-FFF2-40B4-BE49-F238E27FC236}">
                <a16:creationId xmlns:a16="http://schemas.microsoft.com/office/drawing/2014/main" id="{FC388206-1335-BF60-D58B-989CCFFA3831}"/>
              </a:ext>
            </a:extLst>
          </p:cNvPr>
          <p:cNvPicPr>
            <a:picLocks noChangeAspect="1"/>
          </p:cNvPicPr>
          <p:nvPr/>
        </p:nvPicPr>
        <p:blipFill>
          <a:blip r:embed="rId4"/>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3262858C-823C-1548-A441-A967A719A351}"/>
              </a:ext>
            </a:extLst>
          </p:cNvPr>
          <p:cNvPicPr>
            <a:picLocks noChangeAspect="1"/>
          </p:cNvPicPr>
          <p:nvPr/>
        </p:nvPicPr>
        <p:blipFill>
          <a:blip r:embed="rId5"/>
          <a:srcRect/>
          <a:stretch/>
        </p:blipFill>
        <p:spPr>
          <a:xfrm>
            <a:off x="9537700" y="6187281"/>
            <a:ext cx="2654300" cy="556859"/>
          </a:xfrm>
          <a:prstGeom prst="rect">
            <a:avLst/>
          </a:prstGeom>
        </p:spPr>
      </p:pic>
      <p:pic>
        <p:nvPicPr>
          <p:cNvPr id="18" name="Grafik 17">
            <a:extLst>
              <a:ext uri="{FF2B5EF4-FFF2-40B4-BE49-F238E27FC236}">
                <a16:creationId xmlns:a16="http://schemas.microsoft.com/office/drawing/2014/main" id="{AD863B80-CB14-A8A4-1C62-D3FA2E19FF0D}"/>
              </a:ext>
            </a:extLst>
          </p:cNvPr>
          <p:cNvPicPr>
            <a:picLocks noChangeAspect="1"/>
          </p:cNvPicPr>
          <p:nvPr/>
        </p:nvPicPr>
        <p:blipFill>
          <a:blip r:embed="rId6"/>
          <a:stretch>
            <a:fillRect/>
          </a:stretch>
        </p:blipFill>
        <p:spPr>
          <a:xfrm>
            <a:off x="1253073" y="1456451"/>
            <a:ext cx="8552046" cy="4460251"/>
          </a:xfrm>
          <a:prstGeom prst="rect">
            <a:avLst/>
          </a:prstGeom>
        </p:spPr>
      </p:pic>
      <p:sp>
        <p:nvSpPr>
          <p:cNvPr id="12" name="Textfeld 11">
            <a:extLst>
              <a:ext uri="{FF2B5EF4-FFF2-40B4-BE49-F238E27FC236}">
                <a16:creationId xmlns:a16="http://schemas.microsoft.com/office/drawing/2014/main" id="{DA015B64-C52E-63E1-6468-2338E4D9B45E}"/>
              </a:ext>
            </a:extLst>
          </p:cNvPr>
          <p:cNvSpPr txBox="1"/>
          <p:nvPr/>
        </p:nvSpPr>
        <p:spPr>
          <a:xfrm>
            <a:off x="9431823" y="4308759"/>
            <a:ext cx="2457626" cy="461665"/>
          </a:xfrm>
          <a:prstGeom prst="rect">
            <a:avLst/>
          </a:prstGeom>
          <a:noFill/>
        </p:spPr>
        <p:txBody>
          <a:bodyPr wrap="square" rtlCol="0">
            <a:spAutoFit/>
          </a:bodyPr>
          <a:lstStyle/>
          <a:p>
            <a:r>
              <a:rPr lang="de-DE" sz="1200" dirty="0"/>
              <a:t>Anzahl an Staaten, die sich </a:t>
            </a:r>
            <a:r>
              <a:rPr lang="de-DE" sz="1200" b="1" dirty="0"/>
              <a:t>verschlechtert </a:t>
            </a:r>
            <a:r>
              <a:rPr lang="de-DE" sz="1200" dirty="0"/>
              <a:t>haben</a:t>
            </a:r>
          </a:p>
        </p:txBody>
      </p:sp>
      <p:sp>
        <p:nvSpPr>
          <p:cNvPr id="13" name="Ellipse 12">
            <a:extLst>
              <a:ext uri="{FF2B5EF4-FFF2-40B4-BE49-F238E27FC236}">
                <a16:creationId xmlns:a16="http://schemas.microsoft.com/office/drawing/2014/main" id="{F5D60CE0-82BF-1096-5462-637BF76EF747}"/>
              </a:ext>
            </a:extLst>
          </p:cNvPr>
          <p:cNvSpPr/>
          <p:nvPr/>
        </p:nvSpPr>
        <p:spPr>
          <a:xfrm>
            <a:off x="9080031" y="4357663"/>
            <a:ext cx="337820" cy="337668"/>
          </a:xfrm>
          <a:prstGeom prst="ellipse">
            <a:avLst/>
          </a:prstGeom>
          <a:solidFill>
            <a:srgbClr val="7079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D84D5BD3-7030-1E34-AF48-69636738466D}"/>
              </a:ext>
            </a:extLst>
          </p:cNvPr>
          <p:cNvSpPr/>
          <p:nvPr/>
        </p:nvSpPr>
        <p:spPr>
          <a:xfrm>
            <a:off x="9082131" y="1787372"/>
            <a:ext cx="337820" cy="337668"/>
          </a:xfrm>
          <a:prstGeom prst="ellipse">
            <a:avLst/>
          </a:prstGeom>
          <a:solidFill>
            <a:srgbClr val="A83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99D6669-DA19-312D-4310-5D20EF2AA6E4}"/>
              </a:ext>
            </a:extLst>
          </p:cNvPr>
          <p:cNvSpPr txBox="1"/>
          <p:nvPr/>
        </p:nvSpPr>
        <p:spPr>
          <a:xfrm>
            <a:off x="9431823" y="1733634"/>
            <a:ext cx="2654300" cy="1200329"/>
          </a:xfrm>
          <a:prstGeom prst="rect">
            <a:avLst/>
          </a:prstGeom>
          <a:noFill/>
        </p:spPr>
        <p:txBody>
          <a:bodyPr wrap="square" rtlCol="0">
            <a:spAutoFit/>
          </a:bodyPr>
          <a:lstStyle/>
          <a:p>
            <a:r>
              <a:rPr lang="de-DE" sz="1200" b="1" dirty="0"/>
              <a:t>DEMOKRATIELÜCKE </a:t>
            </a:r>
          </a:p>
          <a:p>
            <a:r>
              <a:rPr lang="de-DE" sz="1200" dirty="0"/>
              <a:t>Anzahl an Staaten, die sich </a:t>
            </a:r>
          </a:p>
          <a:p>
            <a:r>
              <a:rPr lang="de-DE" sz="1200" dirty="0"/>
              <a:t>verbessert haben  </a:t>
            </a:r>
          </a:p>
          <a:p>
            <a:r>
              <a:rPr lang="de-DE" sz="1200" b="1" dirty="0">
                <a:solidFill>
                  <a:srgbClr val="993300"/>
                </a:solidFill>
              </a:rPr>
              <a:t>MINUS    </a:t>
            </a:r>
          </a:p>
          <a:p>
            <a:r>
              <a:rPr lang="de-DE" sz="1200" dirty="0"/>
              <a:t>Anzahl an Staaten, die sich verschlechtert haben</a:t>
            </a:r>
          </a:p>
        </p:txBody>
      </p:sp>
      <p:sp>
        <p:nvSpPr>
          <p:cNvPr id="10" name="Ellipse 9">
            <a:extLst>
              <a:ext uri="{FF2B5EF4-FFF2-40B4-BE49-F238E27FC236}">
                <a16:creationId xmlns:a16="http://schemas.microsoft.com/office/drawing/2014/main" id="{48DF3E46-F18B-6625-DECF-91F5BE641873}"/>
              </a:ext>
            </a:extLst>
          </p:cNvPr>
          <p:cNvSpPr/>
          <p:nvPr/>
        </p:nvSpPr>
        <p:spPr>
          <a:xfrm>
            <a:off x="9080031" y="3770513"/>
            <a:ext cx="337820" cy="3376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4F31BEBE-F5E3-BF5A-28DD-20FFF4274545}"/>
              </a:ext>
            </a:extLst>
          </p:cNvPr>
          <p:cNvSpPr txBox="1"/>
          <p:nvPr/>
        </p:nvSpPr>
        <p:spPr>
          <a:xfrm>
            <a:off x="9431823" y="3721931"/>
            <a:ext cx="2255497" cy="461665"/>
          </a:xfrm>
          <a:prstGeom prst="rect">
            <a:avLst/>
          </a:prstGeom>
          <a:noFill/>
        </p:spPr>
        <p:txBody>
          <a:bodyPr wrap="square" rtlCol="0">
            <a:spAutoFit/>
          </a:bodyPr>
          <a:lstStyle/>
          <a:p>
            <a:r>
              <a:rPr lang="de-DE" sz="1200" dirty="0"/>
              <a:t>Anzahl an Staaten, die sich </a:t>
            </a:r>
            <a:r>
              <a:rPr lang="de-DE" sz="1200" b="1" dirty="0"/>
              <a:t>verbessert</a:t>
            </a:r>
            <a:r>
              <a:rPr lang="de-DE" sz="1200" dirty="0"/>
              <a:t> haben</a:t>
            </a:r>
          </a:p>
        </p:txBody>
      </p:sp>
      <p:sp>
        <p:nvSpPr>
          <p:cNvPr id="20" name="Gleich 19">
            <a:extLst>
              <a:ext uri="{FF2B5EF4-FFF2-40B4-BE49-F238E27FC236}">
                <a16:creationId xmlns:a16="http://schemas.microsoft.com/office/drawing/2014/main" id="{67DBF3F4-E89D-B57F-250B-BA079D85BD52}"/>
              </a:ext>
            </a:extLst>
          </p:cNvPr>
          <p:cNvSpPr/>
          <p:nvPr/>
        </p:nvSpPr>
        <p:spPr>
          <a:xfrm>
            <a:off x="10864851" y="1787372"/>
            <a:ext cx="226476" cy="168834"/>
          </a:xfrm>
          <a:prstGeom prst="mathEqual">
            <a:avLst/>
          </a:prstGeom>
          <a:solidFill>
            <a:srgbClr val="A83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990508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D8BE8-24C4-0447-A004-7F89C519AE59}"/>
              </a:ext>
            </a:extLst>
          </p:cNvPr>
          <p:cNvSpPr>
            <a:spLocks noGrp="1"/>
          </p:cNvSpPr>
          <p:nvPr>
            <p:ph type="ctrTitle"/>
          </p:nvPr>
        </p:nvSpPr>
        <p:spPr/>
        <p:txBody>
          <a:bodyPr/>
          <a:lstStyle/>
          <a:p>
            <a:r>
              <a:rPr lang="de-DE" dirty="0"/>
              <a:t>Fachpodium</a:t>
            </a:r>
          </a:p>
        </p:txBody>
      </p:sp>
      <p:sp>
        <p:nvSpPr>
          <p:cNvPr id="3" name="Untertitel 2">
            <a:extLst>
              <a:ext uri="{FF2B5EF4-FFF2-40B4-BE49-F238E27FC236}">
                <a16:creationId xmlns:a16="http://schemas.microsoft.com/office/drawing/2014/main" id="{C481D0AE-0AC1-EB49-88F9-AA7D7173C30F}"/>
              </a:ext>
            </a:extLst>
          </p:cNvPr>
          <p:cNvSpPr>
            <a:spLocks noGrp="1"/>
          </p:cNvSpPr>
          <p:nvPr>
            <p:ph type="subTitle" idx="1"/>
          </p:nvPr>
        </p:nvSpPr>
        <p:spPr/>
        <p:txBody>
          <a:bodyPr/>
          <a:lstStyle/>
          <a:p>
            <a:r>
              <a:rPr lang="de-DE" dirty="0"/>
              <a:t>„Halten die Demokratien weltweit der autokratischen Versuchung stand?“</a:t>
            </a:r>
          </a:p>
        </p:txBody>
      </p:sp>
    </p:spTree>
    <p:extLst>
      <p:ext uri="{BB962C8B-B14F-4D97-AF65-F5344CB8AC3E}">
        <p14:creationId xmlns:p14="http://schemas.microsoft.com/office/powerpoint/2010/main" val="292584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08701-35E0-34A6-100E-FC06877356A7}"/>
              </a:ext>
            </a:extLst>
          </p:cNvPr>
          <p:cNvSpPr>
            <a:spLocks noGrp="1"/>
          </p:cNvSpPr>
          <p:nvPr>
            <p:ph type="title"/>
          </p:nvPr>
        </p:nvSpPr>
        <p:spPr/>
        <p:txBody>
          <a:bodyPr/>
          <a:lstStyle/>
          <a:p>
            <a:r>
              <a:rPr lang="de-DE" dirty="0"/>
              <a:t>Ablauf des Fachpodiums </a:t>
            </a:r>
          </a:p>
        </p:txBody>
      </p:sp>
      <p:sp>
        <p:nvSpPr>
          <p:cNvPr id="3" name="Inhaltsplatzhalter 2">
            <a:extLst>
              <a:ext uri="{FF2B5EF4-FFF2-40B4-BE49-F238E27FC236}">
                <a16:creationId xmlns:a16="http://schemas.microsoft.com/office/drawing/2014/main" id="{C34E4C3C-BFC7-FC92-D5F8-AAE3DA8C40DB}"/>
              </a:ext>
            </a:extLst>
          </p:cNvPr>
          <p:cNvSpPr>
            <a:spLocks noGrp="1"/>
          </p:cNvSpPr>
          <p:nvPr>
            <p:ph idx="1"/>
          </p:nvPr>
        </p:nvSpPr>
        <p:spPr/>
        <p:txBody>
          <a:bodyPr/>
          <a:lstStyle/>
          <a:p>
            <a:r>
              <a:rPr lang="de-DE" dirty="0"/>
              <a:t>Jede Gruppe bekommt eine Rolle zugeteilt, deren Position sie während des Fachpodiums vertreten soll. </a:t>
            </a:r>
          </a:p>
          <a:p>
            <a:r>
              <a:rPr lang="de-DE" dirty="0"/>
              <a:t>Ihr bekommt ausreichend Zeit, um das Fachpodium innerhalb eurer Gruppe vorzubereiten. </a:t>
            </a:r>
          </a:p>
          <a:p>
            <a:r>
              <a:rPr lang="de-DE" dirty="0"/>
              <a:t>Zunächst nimmt eine Person aus jeder Gruppe am Fachpodium teil. Im Laufe der Diskussion muss jede Gruppe min. ein Mal die an der Diskussion teilnehmende Person austauschen. </a:t>
            </a:r>
          </a:p>
          <a:p>
            <a:pPr marL="0" indent="0">
              <a:buNone/>
            </a:pPr>
            <a:endParaRPr lang="de-DE" dirty="0"/>
          </a:p>
        </p:txBody>
      </p:sp>
      <p:pic>
        <p:nvPicPr>
          <p:cNvPr id="4" name="Grafik 3" descr="Ein Bild, das Text enthält.&#10;&#10;Automatisch generierte Beschreibung">
            <a:extLst>
              <a:ext uri="{FF2B5EF4-FFF2-40B4-BE49-F238E27FC236}">
                <a16:creationId xmlns:a16="http://schemas.microsoft.com/office/drawing/2014/main" id="{3F030C9A-6F4D-C6C6-FC21-59997EF6FF06}"/>
              </a:ext>
            </a:extLst>
          </p:cNvPr>
          <p:cNvPicPr>
            <a:picLocks noChangeAspect="1"/>
          </p:cNvPicPr>
          <p:nvPr/>
        </p:nvPicPr>
        <p:blipFill>
          <a:blip r:embed="rId2"/>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7F136A85-64E9-598F-F519-8D3F56621F8E}"/>
              </a:ext>
            </a:extLst>
          </p:cNvPr>
          <p:cNvPicPr>
            <a:picLocks noChangeAspect="1"/>
          </p:cNvPicPr>
          <p:nvPr/>
        </p:nvPicPr>
        <p:blipFill>
          <a:blip r:embed="rId3"/>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615DC275-66F7-C9C1-3770-FD4DA4B761B4}"/>
              </a:ext>
            </a:extLst>
          </p:cNvPr>
          <p:cNvPicPr>
            <a:picLocks noChangeAspect="1"/>
          </p:cNvPicPr>
          <p:nvPr/>
        </p:nvPicPr>
        <p:blipFill>
          <a:blip r:embed="rId4"/>
          <a:srcRect/>
          <a:stretch/>
        </p:blipFill>
        <p:spPr>
          <a:xfrm>
            <a:off x="9537700" y="6187281"/>
            <a:ext cx="2654300" cy="556859"/>
          </a:xfrm>
          <a:prstGeom prst="rect">
            <a:avLst/>
          </a:prstGeom>
        </p:spPr>
      </p:pic>
    </p:spTree>
    <p:extLst>
      <p:ext uri="{BB962C8B-B14F-4D97-AF65-F5344CB8AC3E}">
        <p14:creationId xmlns:p14="http://schemas.microsoft.com/office/powerpoint/2010/main" val="409048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B70714-B5E7-78D4-EA78-74FDE3BB53D9}"/>
              </a:ext>
            </a:extLst>
          </p:cNvPr>
          <p:cNvSpPr>
            <a:spLocks noGrp="1"/>
          </p:cNvSpPr>
          <p:nvPr>
            <p:ph type="title"/>
          </p:nvPr>
        </p:nvSpPr>
        <p:spPr/>
        <p:txBody>
          <a:bodyPr/>
          <a:lstStyle/>
          <a:p>
            <a:r>
              <a:rPr lang="de-DE" dirty="0"/>
              <a:t>Ablauf des Fachpodiums </a:t>
            </a:r>
          </a:p>
        </p:txBody>
      </p:sp>
      <p:sp>
        <p:nvSpPr>
          <p:cNvPr id="3" name="Inhaltsplatzhalter 2">
            <a:extLst>
              <a:ext uri="{FF2B5EF4-FFF2-40B4-BE49-F238E27FC236}">
                <a16:creationId xmlns:a16="http://schemas.microsoft.com/office/drawing/2014/main" id="{8B2D8250-54FF-6DCD-81A8-3B68447AE48B}"/>
              </a:ext>
            </a:extLst>
          </p:cNvPr>
          <p:cNvSpPr>
            <a:spLocks noGrp="1"/>
          </p:cNvSpPr>
          <p:nvPr>
            <p:ph idx="1"/>
          </p:nvPr>
        </p:nvSpPr>
        <p:spPr/>
        <p:txBody>
          <a:bodyPr/>
          <a:lstStyle/>
          <a:p>
            <a:r>
              <a:rPr lang="de-DE" dirty="0"/>
              <a:t>Um einen Tausch einzuleiten, signalisiert entweder die diskutierende Person oder eine Person aus der Gruppe, dass ein Wechsel erwünscht ist. Dazu bekommt ihr Kärtchen ausgeteilt, die ihr nutzen könnt.</a:t>
            </a:r>
            <a:br>
              <a:rPr lang="de-DE" dirty="0"/>
            </a:br>
            <a:endParaRPr lang="de-DE" dirty="0"/>
          </a:p>
          <a:p>
            <a:r>
              <a:rPr lang="de-DE" dirty="0"/>
              <a:t>Tauscht </a:t>
            </a:r>
            <a:r>
              <a:rPr lang="de-DE" dirty="0">
                <a:solidFill>
                  <a:srgbClr val="FF0000"/>
                </a:solidFill>
              </a:rPr>
              <a:t>ohne Aufmerksamkeit zu erregen </a:t>
            </a:r>
            <a:r>
              <a:rPr lang="de-DE" dirty="0"/>
              <a:t>die Plätze: Die Person aus der Gruppe wechselt nach vorne auf das Fachpodium, die vorher an der Diskussion teilnehmende Person setzt sich zur Gruppe. </a:t>
            </a:r>
          </a:p>
        </p:txBody>
      </p:sp>
      <p:pic>
        <p:nvPicPr>
          <p:cNvPr id="4" name="Grafik 3" descr="Ein Bild, das Text enthält.&#10;&#10;Automatisch generierte Beschreibung">
            <a:extLst>
              <a:ext uri="{FF2B5EF4-FFF2-40B4-BE49-F238E27FC236}">
                <a16:creationId xmlns:a16="http://schemas.microsoft.com/office/drawing/2014/main" id="{EA1D9A7D-406A-CE5D-BAD0-F991DE200A39}"/>
              </a:ext>
            </a:extLst>
          </p:cNvPr>
          <p:cNvPicPr>
            <a:picLocks noChangeAspect="1"/>
          </p:cNvPicPr>
          <p:nvPr/>
        </p:nvPicPr>
        <p:blipFill>
          <a:blip r:embed="rId2"/>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55D769EB-8CAD-D304-3974-14B7ED2BD9F8}"/>
              </a:ext>
            </a:extLst>
          </p:cNvPr>
          <p:cNvPicPr>
            <a:picLocks noChangeAspect="1"/>
          </p:cNvPicPr>
          <p:nvPr/>
        </p:nvPicPr>
        <p:blipFill>
          <a:blip r:embed="rId3"/>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2E524F25-8A84-E6C1-D6B6-AF1564AA2267}"/>
              </a:ext>
            </a:extLst>
          </p:cNvPr>
          <p:cNvPicPr>
            <a:picLocks noChangeAspect="1"/>
          </p:cNvPicPr>
          <p:nvPr/>
        </p:nvPicPr>
        <p:blipFill>
          <a:blip r:embed="rId4"/>
          <a:srcRect/>
          <a:stretch/>
        </p:blipFill>
        <p:spPr>
          <a:xfrm>
            <a:off x="9537700" y="6187281"/>
            <a:ext cx="2654300" cy="556859"/>
          </a:xfrm>
          <a:prstGeom prst="rect">
            <a:avLst/>
          </a:prstGeom>
        </p:spPr>
      </p:pic>
    </p:spTree>
    <p:extLst>
      <p:ext uri="{BB962C8B-B14F-4D97-AF65-F5344CB8AC3E}">
        <p14:creationId xmlns:p14="http://schemas.microsoft.com/office/powerpoint/2010/main" val="173155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B067F-19C7-07DE-454B-78F7FCFDAEA8}"/>
              </a:ext>
            </a:extLst>
          </p:cNvPr>
          <p:cNvSpPr>
            <a:spLocks noGrp="1"/>
          </p:cNvSpPr>
          <p:nvPr>
            <p:ph type="title"/>
          </p:nvPr>
        </p:nvSpPr>
        <p:spPr/>
        <p:txBody>
          <a:bodyPr/>
          <a:lstStyle/>
          <a:p>
            <a:r>
              <a:rPr lang="de-DE" dirty="0"/>
              <a:t>Worauf müsst ihr achten?</a:t>
            </a:r>
          </a:p>
        </p:txBody>
      </p:sp>
      <p:sp>
        <p:nvSpPr>
          <p:cNvPr id="3" name="Inhaltsplatzhalter 2">
            <a:extLst>
              <a:ext uri="{FF2B5EF4-FFF2-40B4-BE49-F238E27FC236}">
                <a16:creationId xmlns:a16="http://schemas.microsoft.com/office/drawing/2014/main" id="{3FC6C89E-1160-8AF1-8BF3-76C900B9BB1F}"/>
              </a:ext>
            </a:extLst>
          </p:cNvPr>
          <p:cNvSpPr>
            <a:spLocks noGrp="1"/>
          </p:cNvSpPr>
          <p:nvPr>
            <p:ph idx="1"/>
          </p:nvPr>
        </p:nvSpPr>
        <p:spPr/>
        <p:txBody>
          <a:bodyPr/>
          <a:lstStyle/>
          <a:p>
            <a:endParaRPr lang="de-DE" dirty="0"/>
          </a:p>
          <a:p>
            <a:endParaRPr lang="de-DE" dirty="0"/>
          </a:p>
          <a:p>
            <a:r>
              <a:rPr lang="de-DE" dirty="0"/>
              <a:t>Es ist wichtig, dass ihr in eurer Rolle bleibt. </a:t>
            </a:r>
            <a:br>
              <a:rPr lang="de-DE" dirty="0"/>
            </a:br>
            <a:r>
              <a:rPr lang="de-DE" dirty="0"/>
              <a:t>Eure eigene Meinung und Position sind während des Fachpodiums nicht relevant. </a:t>
            </a:r>
          </a:p>
        </p:txBody>
      </p:sp>
      <p:pic>
        <p:nvPicPr>
          <p:cNvPr id="4" name="Grafik 3" descr="Ein Bild, das Text enthält.&#10;&#10;Automatisch generierte Beschreibung">
            <a:extLst>
              <a:ext uri="{FF2B5EF4-FFF2-40B4-BE49-F238E27FC236}">
                <a16:creationId xmlns:a16="http://schemas.microsoft.com/office/drawing/2014/main" id="{98BF7F18-E72D-34EB-F79B-6046A124C1C1}"/>
              </a:ext>
            </a:extLst>
          </p:cNvPr>
          <p:cNvPicPr>
            <a:picLocks noChangeAspect="1"/>
          </p:cNvPicPr>
          <p:nvPr/>
        </p:nvPicPr>
        <p:blipFill>
          <a:blip r:embed="rId2"/>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D1BCFDA7-17F3-DA49-F31F-6F0D5D98305E}"/>
              </a:ext>
            </a:extLst>
          </p:cNvPr>
          <p:cNvPicPr>
            <a:picLocks noChangeAspect="1"/>
          </p:cNvPicPr>
          <p:nvPr/>
        </p:nvPicPr>
        <p:blipFill>
          <a:blip r:embed="rId3"/>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A5EF02F5-7F04-9EC0-1B35-E7E9247CFABD}"/>
              </a:ext>
            </a:extLst>
          </p:cNvPr>
          <p:cNvPicPr>
            <a:picLocks noChangeAspect="1"/>
          </p:cNvPicPr>
          <p:nvPr/>
        </p:nvPicPr>
        <p:blipFill>
          <a:blip r:embed="rId4"/>
          <a:srcRect/>
          <a:stretch/>
        </p:blipFill>
        <p:spPr>
          <a:xfrm>
            <a:off x="9537700" y="6187281"/>
            <a:ext cx="2654300" cy="556859"/>
          </a:xfrm>
          <a:prstGeom prst="rect">
            <a:avLst/>
          </a:prstGeom>
        </p:spPr>
      </p:pic>
    </p:spTree>
    <p:extLst>
      <p:ext uri="{BB962C8B-B14F-4D97-AF65-F5344CB8AC3E}">
        <p14:creationId xmlns:p14="http://schemas.microsoft.com/office/powerpoint/2010/main" val="375879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3A61E-31DB-4CBC-1E5E-BC85E53297A2}"/>
              </a:ext>
            </a:extLst>
          </p:cNvPr>
          <p:cNvSpPr>
            <a:spLocks noGrp="1"/>
          </p:cNvSpPr>
          <p:nvPr>
            <p:ph type="title"/>
          </p:nvPr>
        </p:nvSpPr>
        <p:spPr/>
        <p:txBody>
          <a:bodyPr/>
          <a:lstStyle/>
          <a:p>
            <a:r>
              <a:rPr lang="de-DE" dirty="0"/>
              <a:t>Vorbereitung des Fachpodiums </a:t>
            </a:r>
          </a:p>
        </p:txBody>
      </p:sp>
      <p:sp>
        <p:nvSpPr>
          <p:cNvPr id="3" name="Inhaltsplatzhalter 2">
            <a:extLst>
              <a:ext uri="{FF2B5EF4-FFF2-40B4-BE49-F238E27FC236}">
                <a16:creationId xmlns:a16="http://schemas.microsoft.com/office/drawing/2014/main" id="{A3C49BE6-0519-5E26-BF89-A294082FC005}"/>
              </a:ext>
            </a:extLst>
          </p:cNvPr>
          <p:cNvSpPr>
            <a:spLocks noGrp="1"/>
          </p:cNvSpPr>
          <p:nvPr>
            <p:ph idx="1"/>
          </p:nvPr>
        </p:nvSpPr>
        <p:spPr/>
        <p:txBody>
          <a:bodyPr/>
          <a:lstStyle/>
          <a:p>
            <a:r>
              <a:rPr lang="de-DE" dirty="0"/>
              <a:t>Entwickelt auf Grundlage des bisher erarbeiteten Inhalts Argumente für eure Rolle und euren Standpunkt. </a:t>
            </a:r>
          </a:p>
          <a:p>
            <a:r>
              <a:rPr lang="de-DE" dirty="0"/>
              <a:t>Überlegt euch, welche Argumente gegen eure Position genutzt werden </a:t>
            </a:r>
            <a:r>
              <a:rPr lang="de-DE"/>
              <a:t>könnten. </a:t>
            </a:r>
            <a:r>
              <a:rPr lang="de-DE" dirty="0"/>
              <a:t>Entwickelt Gegenargumente. </a:t>
            </a:r>
          </a:p>
          <a:p>
            <a:r>
              <a:rPr lang="de-DE" dirty="0"/>
              <a:t>Erarbeitet eine Vorstellung der von euch simulierten Person sowie ein kurzes Eingangsstatement und entscheidet, wer für eure Gruppe am Fachpodium teilnehmen soll. </a:t>
            </a:r>
            <a:br>
              <a:rPr lang="de-DE" dirty="0"/>
            </a:br>
            <a:endParaRPr lang="de-DE" dirty="0"/>
          </a:p>
          <a:p>
            <a:pPr marL="0" indent="0">
              <a:buNone/>
            </a:pPr>
            <a:r>
              <a:rPr lang="de-DE" dirty="0"/>
              <a:t>	</a:t>
            </a:r>
            <a:r>
              <a:rPr lang="de-DE" i="1" dirty="0"/>
              <a:t>„Halten die Demokratien weltweit der autokratischen Versuchung stand?“</a:t>
            </a:r>
          </a:p>
          <a:p>
            <a:pPr marL="0" indent="0">
              <a:buNone/>
            </a:pPr>
            <a:endParaRPr lang="de-DE" dirty="0"/>
          </a:p>
          <a:p>
            <a:pPr marL="0" indent="0">
              <a:buNone/>
            </a:pPr>
            <a:endParaRPr lang="de-DE" dirty="0"/>
          </a:p>
        </p:txBody>
      </p:sp>
      <p:pic>
        <p:nvPicPr>
          <p:cNvPr id="4" name="Grafik 3" descr="Ein Bild, das Text enthält.&#10;&#10;Automatisch generierte Beschreibung">
            <a:extLst>
              <a:ext uri="{FF2B5EF4-FFF2-40B4-BE49-F238E27FC236}">
                <a16:creationId xmlns:a16="http://schemas.microsoft.com/office/drawing/2014/main" id="{722C2445-4E0A-9A34-F5E1-A8FDE1042EEF}"/>
              </a:ext>
            </a:extLst>
          </p:cNvPr>
          <p:cNvPicPr>
            <a:picLocks noChangeAspect="1"/>
          </p:cNvPicPr>
          <p:nvPr/>
        </p:nvPicPr>
        <p:blipFill>
          <a:blip r:embed="rId2"/>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5261F38D-3D67-1D34-46BB-84A4912747ED}"/>
              </a:ext>
            </a:extLst>
          </p:cNvPr>
          <p:cNvPicPr>
            <a:picLocks noChangeAspect="1"/>
          </p:cNvPicPr>
          <p:nvPr/>
        </p:nvPicPr>
        <p:blipFill>
          <a:blip r:embed="rId3"/>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8CFE46E7-F40F-F3D3-BB01-62A053CD3131}"/>
              </a:ext>
            </a:extLst>
          </p:cNvPr>
          <p:cNvPicPr>
            <a:picLocks noChangeAspect="1"/>
          </p:cNvPicPr>
          <p:nvPr/>
        </p:nvPicPr>
        <p:blipFill>
          <a:blip r:embed="rId4"/>
          <a:srcRect/>
          <a:stretch/>
        </p:blipFill>
        <p:spPr>
          <a:xfrm>
            <a:off x="9537700" y="6187281"/>
            <a:ext cx="2654300" cy="556859"/>
          </a:xfrm>
          <a:prstGeom prst="rect">
            <a:avLst/>
          </a:prstGeom>
        </p:spPr>
      </p:pic>
    </p:spTree>
    <p:extLst>
      <p:ext uri="{BB962C8B-B14F-4D97-AF65-F5344CB8AC3E}">
        <p14:creationId xmlns:p14="http://schemas.microsoft.com/office/powerpoint/2010/main" val="371231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718FE-A5E4-EF4A-8E3C-4B9DB6916162}"/>
              </a:ext>
            </a:extLst>
          </p:cNvPr>
          <p:cNvSpPr>
            <a:spLocks noGrp="1"/>
          </p:cNvSpPr>
          <p:nvPr>
            <p:ph type="title"/>
          </p:nvPr>
        </p:nvSpPr>
        <p:spPr/>
        <p:txBody>
          <a:bodyPr/>
          <a:lstStyle/>
          <a:p>
            <a:r>
              <a:rPr lang="de-DE" dirty="0"/>
              <a:t>Pause </a:t>
            </a:r>
          </a:p>
        </p:txBody>
      </p:sp>
      <p:pic>
        <p:nvPicPr>
          <p:cNvPr id="5" name="Inhaltsplatzhalter 4" descr="Kaffee">
            <a:extLst>
              <a:ext uri="{FF2B5EF4-FFF2-40B4-BE49-F238E27FC236}">
                <a16:creationId xmlns:a16="http://schemas.microsoft.com/office/drawing/2014/main" id="{D6C057A5-DCE2-A84F-BB4C-1D6E83DE331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907426" y="1766515"/>
            <a:ext cx="3324970" cy="3324970"/>
          </a:xfrm>
        </p:spPr>
      </p:pic>
      <p:pic>
        <p:nvPicPr>
          <p:cNvPr id="9" name="Grafik 8" descr="Obstschüssel">
            <a:extLst>
              <a:ext uri="{FF2B5EF4-FFF2-40B4-BE49-F238E27FC236}">
                <a16:creationId xmlns:a16="http://schemas.microsoft.com/office/drawing/2014/main" id="{2C9CECB2-9FC5-D940-AEFB-CF8359C5F9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0631" y="1882028"/>
            <a:ext cx="3093943" cy="3093943"/>
          </a:xfrm>
          <a:prstGeom prst="rect">
            <a:avLst/>
          </a:prstGeom>
        </p:spPr>
      </p:pic>
    </p:spTree>
    <p:extLst>
      <p:ext uri="{BB962C8B-B14F-4D97-AF65-F5344CB8AC3E}">
        <p14:creationId xmlns:p14="http://schemas.microsoft.com/office/powerpoint/2010/main" val="2081298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D8BE8-24C4-0447-A004-7F89C519AE59}"/>
              </a:ext>
            </a:extLst>
          </p:cNvPr>
          <p:cNvSpPr>
            <a:spLocks noGrp="1"/>
          </p:cNvSpPr>
          <p:nvPr>
            <p:ph type="ctrTitle"/>
          </p:nvPr>
        </p:nvSpPr>
        <p:spPr/>
        <p:txBody>
          <a:bodyPr/>
          <a:lstStyle/>
          <a:p>
            <a:r>
              <a:rPr lang="de-DE" dirty="0"/>
              <a:t>Fachpodium</a:t>
            </a:r>
          </a:p>
        </p:txBody>
      </p:sp>
      <p:sp>
        <p:nvSpPr>
          <p:cNvPr id="3" name="Untertitel 2">
            <a:extLst>
              <a:ext uri="{FF2B5EF4-FFF2-40B4-BE49-F238E27FC236}">
                <a16:creationId xmlns:a16="http://schemas.microsoft.com/office/drawing/2014/main" id="{C481D0AE-0AC1-EB49-88F9-AA7D7173C30F}"/>
              </a:ext>
            </a:extLst>
          </p:cNvPr>
          <p:cNvSpPr>
            <a:spLocks noGrp="1"/>
          </p:cNvSpPr>
          <p:nvPr>
            <p:ph type="subTitle" idx="1"/>
          </p:nvPr>
        </p:nvSpPr>
        <p:spPr/>
        <p:txBody>
          <a:bodyPr/>
          <a:lstStyle/>
          <a:p>
            <a:r>
              <a:rPr lang="de-DE" dirty="0"/>
              <a:t>„Halten die Demokratien weltweit der autokratischen Versuchung stand?“</a:t>
            </a:r>
          </a:p>
        </p:txBody>
      </p:sp>
    </p:spTree>
    <p:extLst>
      <p:ext uri="{BB962C8B-B14F-4D97-AF65-F5344CB8AC3E}">
        <p14:creationId xmlns:p14="http://schemas.microsoft.com/office/powerpoint/2010/main" val="365012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41D46-DBF6-165A-3F4D-84E9CDB6DEE0}"/>
              </a:ext>
            </a:extLst>
          </p:cNvPr>
          <p:cNvSpPr>
            <a:spLocks noGrp="1"/>
          </p:cNvSpPr>
          <p:nvPr>
            <p:ph type="title"/>
          </p:nvPr>
        </p:nvSpPr>
        <p:spPr/>
        <p:txBody>
          <a:bodyPr/>
          <a:lstStyle/>
          <a:p>
            <a:r>
              <a:rPr lang="de-DE" dirty="0"/>
              <a:t>Nachbesprechung Fachpodium </a:t>
            </a:r>
          </a:p>
        </p:txBody>
      </p:sp>
      <p:sp>
        <p:nvSpPr>
          <p:cNvPr id="3" name="Inhaltsplatzhalter 2">
            <a:extLst>
              <a:ext uri="{FF2B5EF4-FFF2-40B4-BE49-F238E27FC236}">
                <a16:creationId xmlns:a16="http://schemas.microsoft.com/office/drawing/2014/main" id="{D8B6B083-1331-0517-6A41-ACC757AC9747}"/>
              </a:ext>
            </a:extLst>
          </p:cNvPr>
          <p:cNvSpPr>
            <a:spLocks noGrp="1"/>
          </p:cNvSpPr>
          <p:nvPr>
            <p:ph idx="1"/>
          </p:nvPr>
        </p:nvSpPr>
        <p:spPr/>
        <p:txBody>
          <a:bodyPr/>
          <a:lstStyle/>
          <a:p>
            <a:r>
              <a:rPr lang="de-DE" dirty="0"/>
              <a:t>Gibt es Argumente oder Standpunkte, die ihr besonders eindrücklich gefunden habt und an die ihr euch gut erinnern könnt?</a:t>
            </a:r>
            <a:br>
              <a:rPr lang="de-DE" dirty="0"/>
            </a:br>
            <a:br>
              <a:rPr lang="de-DE" dirty="0"/>
            </a:br>
            <a:endParaRPr lang="de-DE" dirty="0"/>
          </a:p>
          <a:p>
            <a:r>
              <a:rPr lang="de-DE" dirty="0"/>
              <a:t>Was ist zum Zustand der Demokratie weltweit festzustellen?</a:t>
            </a:r>
          </a:p>
        </p:txBody>
      </p:sp>
      <p:pic>
        <p:nvPicPr>
          <p:cNvPr id="4" name="Grafik 3" descr="Ein Bild, das Text enthält.&#10;&#10;Automatisch generierte Beschreibung">
            <a:extLst>
              <a:ext uri="{FF2B5EF4-FFF2-40B4-BE49-F238E27FC236}">
                <a16:creationId xmlns:a16="http://schemas.microsoft.com/office/drawing/2014/main" id="{DE8571CE-BB46-F3CB-AE75-DB307A2E04E0}"/>
              </a:ext>
            </a:extLst>
          </p:cNvPr>
          <p:cNvPicPr>
            <a:picLocks noChangeAspect="1"/>
          </p:cNvPicPr>
          <p:nvPr/>
        </p:nvPicPr>
        <p:blipFill>
          <a:blip r:embed="rId3"/>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85A13D62-AF4F-EFF5-B716-4327B6290286}"/>
              </a:ext>
            </a:extLst>
          </p:cNvPr>
          <p:cNvPicPr>
            <a:picLocks noChangeAspect="1"/>
          </p:cNvPicPr>
          <p:nvPr/>
        </p:nvPicPr>
        <p:blipFill>
          <a:blip r:embed="rId4"/>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410A9E89-6217-4982-8AAD-0459DCF92ADE}"/>
              </a:ext>
            </a:extLst>
          </p:cNvPr>
          <p:cNvPicPr>
            <a:picLocks noChangeAspect="1"/>
          </p:cNvPicPr>
          <p:nvPr/>
        </p:nvPicPr>
        <p:blipFill>
          <a:blip r:embed="rId5"/>
          <a:srcRect/>
          <a:stretch/>
        </p:blipFill>
        <p:spPr>
          <a:xfrm>
            <a:off x="9537700" y="6187281"/>
            <a:ext cx="2654300" cy="556859"/>
          </a:xfrm>
          <a:prstGeom prst="rect">
            <a:avLst/>
          </a:prstGeom>
        </p:spPr>
      </p:pic>
    </p:spTree>
    <p:extLst>
      <p:ext uri="{BB962C8B-B14F-4D97-AF65-F5344CB8AC3E}">
        <p14:creationId xmlns:p14="http://schemas.microsoft.com/office/powerpoint/2010/main" val="163776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CA6DB-5567-BD45-8C06-DBB3BC20FECB}"/>
              </a:ext>
            </a:extLst>
          </p:cNvPr>
          <p:cNvSpPr>
            <a:spLocks noGrp="1"/>
          </p:cNvSpPr>
          <p:nvPr>
            <p:ph type="title"/>
          </p:nvPr>
        </p:nvSpPr>
        <p:spPr/>
        <p:txBody>
          <a:bodyPr/>
          <a:lstStyle/>
          <a:p>
            <a:r>
              <a:rPr lang="de-DE" dirty="0"/>
              <a:t>EUROSOC#DIGITAL </a:t>
            </a:r>
          </a:p>
        </p:txBody>
      </p:sp>
      <p:sp>
        <p:nvSpPr>
          <p:cNvPr id="3" name="Inhaltsplatzhalter 2">
            <a:extLst>
              <a:ext uri="{FF2B5EF4-FFF2-40B4-BE49-F238E27FC236}">
                <a16:creationId xmlns:a16="http://schemas.microsoft.com/office/drawing/2014/main" id="{299A861C-B5D8-F447-8201-5FD2B639D1DA}"/>
              </a:ext>
            </a:extLst>
          </p:cNvPr>
          <p:cNvSpPr>
            <a:spLocks noGrp="1"/>
          </p:cNvSpPr>
          <p:nvPr>
            <p:ph idx="1"/>
          </p:nvPr>
        </p:nvSpPr>
        <p:spPr>
          <a:xfrm>
            <a:off x="1371600" y="1684294"/>
            <a:ext cx="9601200" cy="3581400"/>
          </a:xfrm>
        </p:spPr>
        <p:txBody>
          <a:bodyPr>
            <a:normAutofit/>
          </a:bodyPr>
          <a:lstStyle/>
          <a:p>
            <a:r>
              <a:rPr lang="de-DE" sz="2400" dirty="0"/>
              <a:t>Unabhängige Denkwerkstatt in Berlin</a:t>
            </a:r>
          </a:p>
          <a:p>
            <a:r>
              <a:rPr lang="de-DE" sz="2400" dirty="0"/>
              <a:t>Themen: Gemeinsame Agrarpolitik, Regionalpolitik, nachhaltige Entwicklung, Energiepolitik, Klimapolitik und neue Technologien</a:t>
            </a:r>
          </a:p>
        </p:txBody>
      </p:sp>
      <p:pic>
        <p:nvPicPr>
          <p:cNvPr id="9" name="Grafik 8">
            <a:extLst>
              <a:ext uri="{FF2B5EF4-FFF2-40B4-BE49-F238E27FC236}">
                <a16:creationId xmlns:a16="http://schemas.microsoft.com/office/drawing/2014/main" id="{D0D28FCD-F4A8-4642-B4F6-75E49F4EE7AE}"/>
              </a:ext>
            </a:extLst>
          </p:cNvPr>
          <p:cNvPicPr>
            <a:picLocks noChangeAspect="1"/>
          </p:cNvPicPr>
          <p:nvPr/>
        </p:nvPicPr>
        <p:blipFill>
          <a:blip r:embed="rId3"/>
          <a:stretch>
            <a:fillRect/>
          </a:stretch>
        </p:blipFill>
        <p:spPr>
          <a:xfrm>
            <a:off x="1999322" y="3284440"/>
            <a:ext cx="7727575" cy="2803722"/>
          </a:xfrm>
          <a:prstGeom prst="rect">
            <a:avLst/>
          </a:prstGeom>
        </p:spPr>
      </p:pic>
      <p:pic>
        <p:nvPicPr>
          <p:cNvPr id="11" name="Grafik 10">
            <a:extLst>
              <a:ext uri="{FF2B5EF4-FFF2-40B4-BE49-F238E27FC236}">
                <a16:creationId xmlns:a16="http://schemas.microsoft.com/office/drawing/2014/main" id="{A42B91B3-050B-4FEE-95B6-FA43FD1F6281}"/>
              </a:ext>
            </a:extLst>
          </p:cNvPr>
          <p:cNvPicPr>
            <a:picLocks noChangeAspect="1"/>
          </p:cNvPicPr>
          <p:nvPr/>
        </p:nvPicPr>
        <p:blipFill>
          <a:blip r:embed="rId4"/>
          <a:srcRect/>
          <a:stretch/>
        </p:blipFill>
        <p:spPr>
          <a:xfrm>
            <a:off x="10316891" y="113860"/>
            <a:ext cx="1546189" cy="1335597"/>
          </a:xfrm>
          <a:prstGeom prst="rect">
            <a:avLst/>
          </a:prstGeom>
        </p:spPr>
      </p:pic>
      <p:pic>
        <p:nvPicPr>
          <p:cNvPr id="12" name="Grafik 11">
            <a:extLst>
              <a:ext uri="{FF2B5EF4-FFF2-40B4-BE49-F238E27FC236}">
                <a16:creationId xmlns:a16="http://schemas.microsoft.com/office/drawing/2014/main" id="{B41F6908-DF4D-4C96-B4AE-AD2FC662EBCB}"/>
              </a:ext>
            </a:extLst>
          </p:cNvPr>
          <p:cNvPicPr>
            <a:picLocks noChangeAspect="1"/>
          </p:cNvPicPr>
          <p:nvPr/>
        </p:nvPicPr>
        <p:blipFill>
          <a:blip r:embed="rId5"/>
          <a:srcRect/>
          <a:stretch/>
        </p:blipFill>
        <p:spPr>
          <a:xfrm>
            <a:off x="9537700" y="6187281"/>
            <a:ext cx="2654300" cy="556859"/>
          </a:xfrm>
          <a:prstGeom prst="rect">
            <a:avLst/>
          </a:prstGeom>
        </p:spPr>
      </p:pic>
    </p:spTree>
    <p:extLst>
      <p:ext uri="{BB962C8B-B14F-4D97-AF65-F5344CB8AC3E}">
        <p14:creationId xmlns:p14="http://schemas.microsoft.com/office/powerpoint/2010/main" val="144147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D8BE8-24C4-0447-A004-7F89C519AE59}"/>
              </a:ext>
            </a:extLst>
          </p:cNvPr>
          <p:cNvSpPr>
            <a:spLocks noGrp="1"/>
          </p:cNvSpPr>
          <p:nvPr>
            <p:ph type="ctrTitle"/>
          </p:nvPr>
        </p:nvSpPr>
        <p:spPr>
          <a:xfrm>
            <a:off x="1915127" y="2265532"/>
            <a:ext cx="8361229" cy="2098226"/>
          </a:xfrm>
        </p:spPr>
        <p:txBody>
          <a:bodyPr/>
          <a:lstStyle/>
          <a:p>
            <a:r>
              <a:rPr lang="de-DE" dirty="0"/>
              <a:t>Zur Wichtigkeit von Demokratie</a:t>
            </a:r>
          </a:p>
        </p:txBody>
      </p:sp>
    </p:spTree>
    <p:extLst>
      <p:ext uri="{BB962C8B-B14F-4D97-AF65-F5344CB8AC3E}">
        <p14:creationId xmlns:p14="http://schemas.microsoft.com/office/powerpoint/2010/main" val="24787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7DCF3-CCC7-3A48-9E80-A6377D354799}"/>
              </a:ext>
            </a:extLst>
          </p:cNvPr>
          <p:cNvSpPr>
            <a:spLocks noGrp="1"/>
          </p:cNvSpPr>
          <p:nvPr>
            <p:ph type="title"/>
          </p:nvPr>
        </p:nvSpPr>
        <p:spPr/>
        <p:txBody>
          <a:bodyPr/>
          <a:lstStyle/>
          <a:p>
            <a:r>
              <a:rPr lang="de-DE" dirty="0"/>
              <a:t>Wieso Demokratie? </a:t>
            </a:r>
          </a:p>
        </p:txBody>
      </p:sp>
      <p:sp>
        <p:nvSpPr>
          <p:cNvPr id="7" name="Inhaltsplatzhalter 6">
            <a:extLst>
              <a:ext uri="{FF2B5EF4-FFF2-40B4-BE49-F238E27FC236}">
                <a16:creationId xmlns:a16="http://schemas.microsoft.com/office/drawing/2014/main" id="{E99F7945-FF90-40EF-931E-B7893FCBFD22}"/>
              </a:ext>
            </a:extLst>
          </p:cNvPr>
          <p:cNvSpPr>
            <a:spLocks noGrp="1"/>
          </p:cNvSpPr>
          <p:nvPr>
            <p:ph idx="1"/>
          </p:nvPr>
        </p:nvSpPr>
        <p:spPr>
          <a:xfrm>
            <a:off x="1406292" y="2550696"/>
            <a:ext cx="9601200" cy="4271210"/>
          </a:xfrm>
        </p:spPr>
        <p:txBody>
          <a:bodyPr>
            <a:normAutofit/>
          </a:bodyPr>
          <a:lstStyle/>
          <a:p>
            <a:r>
              <a:rPr lang="de-DE" dirty="0"/>
              <a:t>Demokratie ist die einzige Regierungsform, die man abwählen kann!</a:t>
            </a:r>
          </a:p>
          <a:p>
            <a:pPr lvl="1"/>
            <a:r>
              <a:rPr lang="de-DE" dirty="0"/>
              <a:t>Deswegen ist es umso wichtiger, Demokratie zu leben und zu schützen.</a:t>
            </a:r>
          </a:p>
        </p:txBody>
      </p:sp>
      <p:pic>
        <p:nvPicPr>
          <p:cNvPr id="9" name="Grafik 8" descr="Ein Bild, das Text enthält.&#10;&#10;Automatisch generierte Beschreibung">
            <a:extLst>
              <a:ext uri="{FF2B5EF4-FFF2-40B4-BE49-F238E27FC236}">
                <a16:creationId xmlns:a16="http://schemas.microsoft.com/office/drawing/2014/main" id="{35A5D1E2-5BCD-F746-A3D2-BC590EE5D5B6}"/>
              </a:ext>
            </a:extLst>
          </p:cNvPr>
          <p:cNvPicPr>
            <a:picLocks noChangeAspect="1"/>
          </p:cNvPicPr>
          <p:nvPr/>
        </p:nvPicPr>
        <p:blipFill>
          <a:blip r:embed="rId3"/>
          <a:stretch>
            <a:fillRect/>
          </a:stretch>
        </p:blipFill>
        <p:spPr>
          <a:xfrm>
            <a:off x="753035" y="5788554"/>
            <a:ext cx="2123048" cy="1069446"/>
          </a:xfrm>
          <a:prstGeom prst="rect">
            <a:avLst/>
          </a:prstGeom>
        </p:spPr>
      </p:pic>
      <p:pic>
        <p:nvPicPr>
          <p:cNvPr id="10" name="Grafik 9">
            <a:extLst>
              <a:ext uri="{FF2B5EF4-FFF2-40B4-BE49-F238E27FC236}">
                <a16:creationId xmlns:a16="http://schemas.microsoft.com/office/drawing/2014/main" id="{B6848F62-F80C-4E45-AB7D-299AD8615636}"/>
              </a:ext>
            </a:extLst>
          </p:cNvPr>
          <p:cNvPicPr>
            <a:picLocks noChangeAspect="1"/>
          </p:cNvPicPr>
          <p:nvPr/>
        </p:nvPicPr>
        <p:blipFill>
          <a:blip r:embed="rId4"/>
          <a:srcRect/>
          <a:stretch/>
        </p:blipFill>
        <p:spPr>
          <a:xfrm>
            <a:off x="10316891" y="113860"/>
            <a:ext cx="1546189" cy="1335597"/>
          </a:xfrm>
          <a:prstGeom prst="rect">
            <a:avLst/>
          </a:prstGeom>
        </p:spPr>
      </p:pic>
      <p:pic>
        <p:nvPicPr>
          <p:cNvPr id="11" name="Grafik 10">
            <a:extLst>
              <a:ext uri="{FF2B5EF4-FFF2-40B4-BE49-F238E27FC236}">
                <a16:creationId xmlns:a16="http://schemas.microsoft.com/office/drawing/2014/main" id="{3FB436DD-6C1D-431F-BBA5-3924B261CC89}"/>
              </a:ext>
            </a:extLst>
          </p:cNvPr>
          <p:cNvPicPr>
            <a:picLocks noChangeAspect="1"/>
          </p:cNvPicPr>
          <p:nvPr/>
        </p:nvPicPr>
        <p:blipFill>
          <a:blip r:embed="rId5"/>
          <a:srcRect/>
          <a:stretch/>
        </p:blipFill>
        <p:spPr>
          <a:xfrm>
            <a:off x="9537700" y="6187281"/>
            <a:ext cx="2654300" cy="556859"/>
          </a:xfrm>
          <a:prstGeom prst="rect">
            <a:avLst/>
          </a:prstGeom>
        </p:spPr>
      </p:pic>
    </p:spTree>
    <p:extLst>
      <p:ext uri="{BB962C8B-B14F-4D97-AF65-F5344CB8AC3E}">
        <p14:creationId xmlns:p14="http://schemas.microsoft.com/office/powerpoint/2010/main" val="28857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8EBA6-228B-58F8-2ADC-D61625262DA1}"/>
              </a:ext>
            </a:extLst>
          </p:cNvPr>
          <p:cNvSpPr>
            <a:spLocks noGrp="1"/>
          </p:cNvSpPr>
          <p:nvPr>
            <p:ph type="title"/>
          </p:nvPr>
        </p:nvSpPr>
        <p:spPr/>
        <p:txBody>
          <a:bodyPr/>
          <a:lstStyle/>
          <a:p>
            <a:r>
              <a:rPr lang="de-DE" dirty="0"/>
              <a:t>Wieso Demokratie?</a:t>
            </a:r>
          </a:p>
        </p:txBody>
      </p:sp>
      <p:sp>
        <p:nvSpPr>
          <p:cNvPr id="3" name="Inhaltsplatzhalter 2">
            <a:extLst>
              <a:ext uri="{FF2B5EF4-FFF2-40B4-BE49-F238E27FC236}">
                <a16:creationId xmlns:a16="http://schemas.microsoft.com/office/drawing/2014/main" id="{92390189-64FF-8C0A-9984-2D1F0E6D10F5}"/>
              </a:ext>
            </a:extLst>
          </p:cNvPr>
          <p:cNvSpPr>
            <a:spLocks noGrp="1"/>
          </p:cNvSpPr>
          <p:nvPr>
            <p:ph idx="1"/>
          </p:nvPr>
        </p:nvSpPr>
        <p:spPr/>
        <p:txBody>
          <a:bodyPr/>
          <a:lstStyle/>
          <a:p>
            <a:pPr marL="0" indent="0">
              <a:buNone/>
            </a:pPr>
            <a:endParaRPr lang="de-DE" dirty="0"/>
          </a:p>
          <a:p>
            <a:pPr marL="0" indent="0">
              <a:buNone/>
            </a:pPr>
            <a:endParaRPr lang="de-DE" dirty="0"/>
          </a:p>
          <a:p>
            <a:pPr marL="0" indent="0">
              <a:buNone/>
            </a:pPr>
            <a:r>
              <a:rPr lang="de-DE" sz="3200" dirty="0"/>
              <a:t>„Der wichtigste Titel ist nicht Präsident*in oder Premierminister*in. Der wichtigste Titel ist Bürger*in.“ </a:t>
            </a:r>
            <a:br>
              <a:rPr lang="de-DE" dirty="0"/>
            </a:br>
            <a:br>
              <a:rPr lang="de-DE" dirty="0"/>
            </a:br>
            <a:r>
              <a:rPr lang="de-DE" dirty="0"/>
              <a:t>							(Barack Obama 2014)</a:t>
            </a:r>
          </a:p>
        </p:txBody>
      </p:sp>
      <p:pic>
        <p:nvPicPr>
          <p:cNvPr id="4" name="Grafik 3" descr="Ein Bild, das Text enthält.&#10;&#10;Automatisch generierte Beschreibung">
            <a:extLst>
              <a:ext uri="{FF2B5EF4-FFF2-40B4-BE49-F238E27FC236}">
                <a16:creationId xmlns:a16="http://schemas.microsoft.com/office/drawing/2014/main" id="{C86B1581-80D3-262F-3CA6-D693093128E2}"/>
              </a:ext>
            </a:extLst>
          </p:cNvPr>
          <p:cNvPicPr>
            <a:picLocks noChangeAspect="1"/>
          </p:cNvPicPr>
          <p:nvPr/>
        </p:nvPicPr>
        <p:blipFill>
          <a:blip r:embed="rId3"/>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D4C5F8CE-CE8A-2554-753F-FA26BC5E06BE}"/>
              </a:ext>
            </a:extLst>
          </p:cNvPr>
          <p:cNvPicPr>
            <a:picLocks noChangeAspect="1"/>
          </p:cNvPicPr>
          <p:nvPr/>
        </p:nvPicPr>
        <p:blipFill>
          <a:blip r:embed="rId4"/>
          <a:srcRect/>
          <a:stretch/>
        </p:blipFill>
        <p:spPr>
          <a:xfrm>
            <a:off x="10316891" y="113860"/>
            <a:ext cx="1546189" cy="1335597"/>
          </a:xfrm>
          <a:prstGeom prst="rect">
            <a:avLst/>
          </a:prstGeom>
        </p:spPr>
      </p:pic>
      <p:pic>
        <p:nvPicPr>
          <p:cNvPr id="6" name="Grafik 5">
            <a:extLst>
              <a:ext uri="{FF2B5EF4-FFF2-40B4-BE49-F238E27FC236}">
                <a16:creationId xmlns:a16="http://schemas.microsoft.com/office/drawing/2014/main" id="{DE2ACB2A-5AAA-2A71-967F-5E3E57CD9984}"/>
              </a:ext>
            </a:extLst>
          </p:cNvPr>
          <p:cNvPicPr>
            <a:picLocks noChangeAspect="1"/>
          </p:cNvPicPr>
          <p:nvPr/>
        </p:nvPicPr>
        <p:blipFill>
          <a:blip r:embed="rId5"/>
          <a:srcRect/>
          <a:stretch/>
        </p:blipFill>
        <p:spPr>
          <a:xfrm>
            <a:off x="9537700" y="6187281"/>
            <a:ext cx="2654300" cy="556859"/>
          </a:xfrm>
          <a:prstGeom prst="rect">
            <a:avLst/>
          </a:prstGeom>
        </p:spPr>
      </p:pic>
    </p:spTree>
    <p:extLst>
      <p:ext uri="{BB962C8B-B14F-4D97-AF65-F5344CB8AC3E}">
        <p14:creationId xmlns:p14="http://schemas.microsoft.com/office/powerpoint/2010/main" val="1801931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D8BE8-24C4-0447-A004-7F89C519AE59}"/>
              </a:ext>
            </a:extLst>
          </p:cNvPr>
          <p:cNvSpPr>
            <a:spLocks noGrp="1"/>
          </p:cNvSpPr>
          <p:nvPr>
            <p:ph type="ctrTitle"/>
          </p:nvPr>
        </p:nvSpPr>
        <p:spPr>
          <a:xfrm>
            <a:off x="1915385" y="2172768"/>
            <a:ext cx="8361229" cy="2098226"/>
          </a:xfrm>
        </p:spPr>
        <p:txBody>
          <a:bodyPr/>
          <a:lstStyle/>
          <a:p>
            <a:r>
              <a:rPr lang="de-DE" dirty="0"/>
              <a:t>Zur Wichtigkeit von Demokratie</a:t>
            </a:r>
          </a:p>
        </p:txBody>
      </p:sp>
      <p:sp>
        <p:nvSpPr>
          <p:cNvPr id="3" name="Untertitel 2">
            <a:extLst>
              <a:ext uri="{FF2B5EF4-FFF2-40B4-BE49-F238E27FC236}">
                <a16:creationId xmlns:a16="http://schemas.microsoft.com/office/drawing/2014/main" id="{C481D0AE-0AC1-EB49-88F9-AA7D7173C30F}"/>
              </a:ext>
            </a:extLst>
          </p:cNvPr>
          <p:cNvSpPr>
            <a:spLocks noGrp="1"/>
          </p:cNvSpPr>
          <p:nvPr>
            <p:ph type="subTitle" idx="1"/>
          </p:nvPr>
        </p:nvSpPr>
        <p:spPr>
          <a:xfrm>
            <a:off x="2680163" y="4340593"/>
            <a:ext cx="6831673" cy="1086237"/>
          </a:xfrm>
        </p:spPr>
        <p:txBody>
          <a:bodyPr/>
          <a:lstStyle/>
          <a:p>
            <a:r>
              <a:rPr lang="de-DE" dirty="0"/>
              <a:t>Kampagnenwerkstatt</a:t>
            </a:r>
          </a:p>
        </p:txBody>
      </p:sp>
    </p:spTree>
    <p:extLst>
      <p:ext uri="{BB962C8B-B14F-4D97-AF65-F5344CB8AC3E}">
        <p14:creationId xmlns:p14="http://schemas.microsoft.com/office/powerpoint/2010/main" val="81024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7DCF3-CCC7-3A48-9E80-A6377D354799}"/>
              </a:ext>
            </a:extLst>
          </p:cNvPr>
          <p:cNvSpPr>
            <a:spLocks noGrp="1"/>
          </p:cNvSpPr>
          <p:nvPr>
            <p:ph type="title"/>
          </p:nvPr>
        </p:nvSpPr>
        <p:spPr/>
        <p:txBody>
          <a:bodyPr/>
          <a:lstStyle/>
          <a:p>
            <a:r>
              <a:rPr lang="de-DE" dirty="0"/>
              <a:t>Ablauf der Kampagnenwerkstatt</a:t>
            </a:r>
          </a:p>
        </p:txBody>
      </p:sp>
      <p:sp>
        <p:nvSpPr>
          <p:cNvPr id="7" name="Inhaltsplatzhalter 6">
            <a:extLst>
              <a:ext uri="{FF2B5EF4-FFF2-40B4-BE49-F238E27FC236}">
                <a16:creationId xmlns:a16="http://schemas.microsoft.com/office/drawing/2014/main" id="{E99F7945-FF90-40EF-931E-B7893FCBFD22}"/>
              </a:ext>
            </a:extLst>
          </p:cNvPr>
          <p:cNvSpPr>
            <a:spLocks noGrp="1"/>
          </p:cNvSpPr>
          <p:nvPr>
            <p:ph idx="1"/>
          </p:nvPr>
        </p:nvSpPr>
        <p:spPr>
          <a:xfrm>
            <a:off x="1371600" y="1900990"/>
            <a:ext cx="9601200" cy="4271210"/>
          </a:xfrm>
        </p:spPr>
        <p:txBody>
          <a:bodyPr>
            <a:normAutofit/>
          </a:bodyPr>
          <a:lstStyle/>
          <a:p>
            <a:pPr marL="0" indent="0">
              <a:buNone/>
            </a:pPr>
            <a:endParaRPr lang="de-DE" dirty="0"/>
          </a:p>
          <a:p>
            <a:pPr marL="457200" indent="-457200">
              <a:lnSpc>
                <a:spcPct val="150000"/>
              </a:lnSpc>
              <a:buFont typeface="+mj-lt"/>
              <a:buAutoNum type="arabicPeriod"/>
            </a:pPr>
            <a:r>
              <a:rPr lang="de-DE" sz="2400" dirty="0"/>
              <a:t>Brainstorming von Ideen zur Stärkung der Demokratie</a:t>
            </a:r>
          </a:p>
          <a:p>
            <a:pPr marL="457200" indent="-457200">
              <a:lnSpc>
                <a:spcPct val="150000"/>
              </a:lnSpc>
              <a:buFont typeface="+mj-lt"/>
              <a:buAutoNum type="arabicPeriod"/>
            </a:pPr>
            <a:r>
              <a:rPr lang="de-DE" sz="2400" dirty="0"/>
              <a:t>Zielgruppen definieren</a:t>
            </a:r>
          </a:p>
          <a:p>
            <a:pPr marL="457200" indent="-457200">
              <a:lnSpc>
                <a:spcPct val="150000"/>
              </a:lnSpc>
              <a:buFont typeface="+mj-lt"/>
              <a:buAutoNum type="arabicPeriod"/>
            </a:pPr>
            <a:r>
              <a:rPr lang="de-DE" sz="2400"/>
              <a:t>Idee ausgestalten – Maßnahmen/Schritte überlegen zur Umsetzung</a:t>
            </a:r>
          </a:p>
          <a:p>
            <a:pPr marL="457200" indent="-457200">
              <a:lnSpc>
                <a:spcPct val="150000"/>
              </a:lnSpc>
              <a:buFont typeface="+mj-lt"/>
              <a:buAutoNum type="arabicPeriod"/>
            </a:pPr>
            <a:r>
              <a:rPr lang="de-DE" sz="2400" dirty="0"/>
              <a:t>Botschaft ausarbeiten</a:t>
            </a:r>
          </a:p>
          <a:p>
            <a:endParaRPr lang="de-DE" dirty="0"/>
          </a:p>
        </p:txBody>
      </p:sp>
      <p:pic>
        <p:nvPicPr>
          <p:cNvPr id="9" name="Grafik 8" descr="Ein Bild, das Text enthält.&#10;&#10;Automatisch generierte Beschreibung">
            <a:extLst>
              <a:ext uri="{FF2B5EF4-FFF2-40B4-BE49-F238E27FC236}">
                <a16:creationId xmlns:a16="http://schemas.microsoft.com/office/drawing/2014/main" id="{35A5D1E2-5BCD-F746-A3D2-BC590EE5D5B6}"/>
              </a:ext>
            </a:extLst>
          </p:cNvPr>
          <p:cNvPicPr>
            <a:picLocks noChangeAspect="1"/>
          </p:cNvPicPr>
          <p:nvPr/>
        </p:nvPicPr>
        <p:blipFill>
          <a:blip r:embed="rId3"/>
          <a:stretch>
            <a:fillRect/>
          </a:stretch>
        </p:blipFill>
        <p:spPr>
          <a:xfrm>
            <a:off x="753035" y="5788554"/>
            <a:ext cx="2123048" cy="1069446"/>
          </a:xfrm>
          <a:prstGeom prst="rect">
            <a:avLst/>
          </a:prstGeom>
        </p:spPr>
      </p:pic>
      <p:pic>
        <p:nvPicPr>
          <p:cNvPr id="10" name="Grafik 9">
            <a:extLst>
              <a:ext uri="{FF2B5EF4-FFF2-40B4-BE49-F238E27FC236}">
                <a16:creationId xmlns:a16="http://schemas.microsoft.com/office/drawing/2014/main" id="{B6848F62-F80C-4E45-AB7D-299AD8615636}"/>
              </a:ext>
            </a:extLst>
          </p:cNvPr>
          <p:cNvPicPr>
            <a:picLocks noChangeAspect="1"/>
          </p:cNvPicPr>
          <p:nvPr/>
        </p:nvPicPr>
        <p:blipFill>
          <a:blip r:embed="rId4"/>
          <a:srcRect/>
          <a:stretch/>
        </p:blipFill>
        <p:spPr>
          <a:xfrm>
            <a:off x="10316891" y="113860"/>
            <a:ext cx="1546189" cy="1335597"/>
          </a:xfrm>
          <a:prstGeom prst="rect">
            <a:avLst/>
          </a:prstGeom>
        </p:spPr>
      </p:pic>
      <p:pic>
        <p:nvPicPr>
          <p:cNvPr id="11" name="Grafik 10">
            <a:extLst>
              <a:ext uri="{FF2B5EF4-FFF2-40B4-BE49-F238E27FC236}">
                <a16:creationId xmlns:a16="http://schemas.microsoft.com/office/drawing/2014/main" id="{3FB436DD-6C1D-431F-BBA5-3924B261CC89}"/>
              </a:ext>
            </a:extLst>
          </p:cNvPr>
          <p:cNvPicPr>
            <a:picLocks noChangeAspect="1"/>
          </p:cNvPicPr>
          <p:nvPr/>
        </p:nvPicPr>
        <p:blipFill>
          <a:blip r:embed="rId5"/>
          <a:srcRect/>
          <a:stretch/>
        </p:blipFill>
        <p:spPr>
          <a:xfrm>
            <a:off x="9537700" y="6187281"/>
            <a:ext cx="2654300" cy="556859"/>
          </a:xfrm>
          <a:prstGeom prst="rect">
            <a:avLst/>
          </a:prstGeom>
        </p:spPr>
      </p:pic>
    </p:spTree>
    <p:extLst>
      <p:ext uri="{BB962C8B-B14F-4D97-AF65-F5344CB8AC3E}">
        <p14:creationId xmlns:p14="http://schemas.microsoft.com/office/powerpoint/2010/main" val="840856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37A18-B803-2424-1583-89B18A9E9262}"/>
              </a:ext>
            </a:extLst>
          </p:cNvPr>
          <p:cNvSpPr>
            <a:spLocks noGrp="1"/>
          </p:cNvSpPr>
          <p:nvPr>
            <p:ph type="title"/>
          </p:nvPr>
        </p:nvSpPr>
        <p:spPr/>
        <p:txBody>
          <a:bodyPr/>
          <a:lstStyle/>
          <a:p>
            <a:r>
              <a:rPr lang="de-DE" dirty="0"/>
              <a:t>Brainstorming von Ideen zur Stärkung der Demokratie </a:t>
            </a:r>
          </a:p>
        </p:txBody>
      </p:sp>
      <p:sp>
        <p:nvSpPr>
          <p:cNvPr id="3" name="Inhaltsplatzhalter 2">
            <a:extLst>
              <a:ext uri="{FF2B5EF4-FFF2-40B4-BE49-F238E27FC236}">
                <a16:creationId xmlns:a16="http://schemas.microsoft.com/office/drawing/2014/main" id="{889A7526-E10B-905D-291A-F628E5C81A68}"/>
              </a:ext>
            </a:extLst>
          </p:cNvPr>
          <p:cNvSpPr>
            <a:spLocks noGrp="1"/>
          </p:cNvSpPr>
          <p:nvPr>
            <p:ph idx="1"/>
          </p:nvPr>
        </p:nvSpPr>
        <p:spPr/>
        <p:txBody>
          <a:bodyPr>
            <a:normAutofit/>
          </a:bodyPr>
          <a:lstStyle/>
          <a:p>
            <a:pPr>
              <a:buFont typeface="Wingdings" pitchFamily="2" charset="2"/>
              <a:buChar char="§"/>
            </a:pPr>
            <a:r>
              <a:rPr lang="de-DE" dirty="0"/>
              <a:t>Überlegt euch individuell (!) Möglichkeiten wie die Demokratie bei euch vor Ort / in Deutschland / in der EU gestärkt werden kann. Schreibt jeweils eine Idee auf einen Klebezettel. Bei mehreren Ideen braucht ihr also auch mehrere Klebezettel.</a:t>
            </a:r>
          </a:p>
          <a:p>
            <a:pPr>
              <a:buFont typeface="Wingdings" pitchFamily="2" charset="2"/>
              <a:buChar char="§"/>
            </a:pPr>
            <a:r>
              <a:rPr lang="de-DE" dirty="0"/>
              <a:t>Seid gerne kreativ!</a:t>
            </a:r>
          </a:p>
          <a:p>
            <a:pPr>
              <a:buFont typeface="Wingdings" pitchFamily="2" charset="2"/>
              <a:buChar char="§"/>
            </a:pPr>
            <a:r>
              <a:rPr lang="de-DE" dirty="0"/>
              <a:t>Jede*</a:t>
            </a:r>
            <a:r>
              <a:rPr lang="de-DE" dirty="0" err="1"/>
              <a:t>r</a:t>
            </a:r>
            <a:r>
              <a:rPr lang="de-DE" dirty="0"/>
              <a:t> überlegt sich so viele Ideen wie möglich! </a:t>
            </a:r>
          </a:p>
          <a:p>
            <a:pPr marL="0" indent="0">
              <a:buNone/>
            </a:pPr>
            <a:endParaRPr lang="de-DE" dirty="0"/>
          </a:p>
          <a:p>
            <a:pPr marL="0" indent="0">
              <a:buNone/>
            </a:pPr>
            <a:endParaRPr lang="de-DE" dirty="0"/>
          </a:p>
          <a:p>
            <a:pPr marL="0" indent="0">
              <a:buNone/>
            </a:pPr>
            <a:r>
              <a:rPr lang="de-DE" dirty="0"/>
              <a:t>…das ist eine Einzelarbeit! </a:t>
            </a:r>
            <a:r>
              <a:rPr lang="de-DE" dirty="0">
                <a:sym typeface="Wingdings" pitchFamily="2" charset="2"/>
              </a:rPr>
              <a:t>              		Ihr habt fünf Minuten Zeit.</a:t>
            </a:r>
            <a:endParaRPr lang="de-DE" dirty="0"/>
          </a:p>
        </p:txBody>
      </p:sp>
      <p:pic>
        <p:nvPicPr>
          <p:cNvPr id="4" name="Grafik 3" descr="Ein Bild, das Text enthält.&#10;&#10;Automatisch generierte Beschreibung">
            <a:extLst>
              <a:ext uri="{FF2B5EF4-FFF2-40B4-BE49-F238E27FC236}">
                <a16:creationId xmlns:a16="http://schemas.microsoft.com/office/drawing/2014/main" id="{179973DB-5F74-A67E-9146-422227953B0D}"/>
              </a:ext>
            </a:extLst>
          </p:cNvPr>
          <p:cNvPicPr>
            <a:picLocks noChangeAspect="1"/>
          </p:cNvPicPr>
          <p:nvPr/>
        </p:nvPicPr>
        <p:blipFill>
          <a:blip r:embed="rId3"/>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6370AB05-2B3D-021F-1F0C-0A2F1203F022}"/>
              </a:ext>
            </a:extLst>
          </p:cNvPr>
          <p:cNvPicPr>
            <a:picLocks noChangeAspect="1"/>
          </p:cNvPicPr>
          <p:nvPr/>
        </p:nvPicPr>
        <p:blipFill>
          <a:blip r:embed="rId4"/>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A61ACEC4-48A7-BDD3-EAE8-3A67898C980C}"/>
              </a:ext>
            </a:extLst>
          </p:cNvPr>
          <p:cNvPicPr>
            <a:picLocks noChangeAspect="1"/>
          </p:cNvPicPr>
          <p:nvPr/>
        </p:nvPicPr>
        <p:blipFill>
          <a:blip r:embed="rId5"/>
          <a:srcRect/>
          <a:stretch/>
        </p:blipFill>
        <p:spPr>
          <a:xfrm>
            <a:off x="9537700" y="6187281"/>
            <a:ext cx="2654300" cy="556859"/>
          </a:xfrm>
          <a:prstGeom prst="rect">
            <a:avLst/>
          </a:prstGeom>
        </p:spPr>
      </p:pic>
    </p:spTree>
    <p:extLst>
      <p:ext uri="{BB962C8B-B14F-4D97-AF65-F5344CB8AC3E}">
        <p14:creationId xmlns:p14="http://schemas.microsoft.com/office/powerpoint/2010/main" val="47833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93D03-26AD-7D1E-840F-E8858F3A9386}"/>
              </a:ext>
            </a:extLst>
          </p:cNvPr>
          <p:cNvSpPr>
            <a:spLocks noGrp="1"/>
          </p:cNvSpPr>
          <p:nvPr>
            <p:ph type="title"/>
          </p:nvPr>
        </p:nvSpPr>
        <p:spPr/>
        <p:txBody>
          <a:bodyPr/>
          <a:lstStyle/>
          <a:p>
            <a:r>
              <a:rPr lang="de-DE" dirty="0"/>
              <a:t>Brainstorming von Ideen zur Stärkung der Demokratie </a:t>
            </a:r>
          </a:p>
        </p:txBody>
      </p:sp>
      <p:sp>
        <p:nvSpPr>
          <p:cNvPr id="3" name="Inhaltsplatzhalter 2">
            <a:extLst>
              <a:ext uri="{FF2B5EF4-FFF2-40B4-BE49-F238E27FC236}">
                <a16:creationId xmlns:a16="http://schemas.microsoft.com/office/drawing/2014/main" id="{1CE52246-9673-B3AF-10CF-C387A8896EC5}"/>
              </a:ext>
            </a:extLst>
          </p:cNvPr>
          <p:cNvSpPr>
            <a:spLocks noGrp="1"/>
          </p:cNvSpPr>
          <p:nvPr>
            <p:ph idx="1"/>
          </p:nvPr>
        </p:nvSpPr>
        <p:spPr/>
        <p:txBody>
          <a:bodyPr/>
          <a:lstStyle/>
          <a:p>
            <a:r>
              <a:rPr lang="de-DE" dirty="0"/>
              <a:t>Besprecht euch in der Gruppe. Gibt es Doppelungen der Ideen? Sortiert diese bitte aus. </a:t>
            </a:r>
            <a:br>
              <a:rPr lang="de-DE" dirty="0"/>
            </a:br>
            <a:endParaRPr lang="de-DE" dirty="0"/>
          </a:p>
          <a:p>
            <a:r>
              <a:rPr lang="de-DE" dirty="0"/>
              <a:t>Welche Idee kann euch alle überzeugen? Lassen sich vielleicht mehrere Ideen miteinander kombinieren?</a:t>
            </a:r>
            <a:br>
              <a:rPr lang="de-DE" dirty="0"/>
            </a:br>
            <a:endParaRPr lang="de-DE" dirty="0"/>
          </a:p>
          <a:p>
            <a:r>
              <a:rPr lang="de-DE" dirty="0"/>
              <a:t>Entscheidet euch für einen Vorschlag, den ihr besonders geeignet dafür haltet, die Demokratie bei euch vor Ort / in Deutschland / in der EU zu stärken.</a:t>
            </a:r>
          </a:p>
        </p:txBody>
      </p:sp>
      <p:pic>
        <p:nvPicPr>
          <p:cNvPr id="4" name="Grafik 3" descr="Ein Bild, das Text enthält.&#10;&#10;Automatisch generierte Beschreibung">
            <a:extLst>
              <a:ext uri="{FF2B5EF4-FFF2-40B4-BE49-F238E27FC236}">
                <a16:creationId xmlns:a16="http://schemas.microsoft.com/office/drawing/2014/main" id="{0C4D13EF-8190-5473-02DE-AA0714272528}"/>
              </a:ext>
            </a:extLst>
          </p:cNvPr>
          <p:cNvPicPr>
            <a:picLocks noChangeAspect="1"/>
          </p:cNvPicPr>
          <p:nvPr/>
        </p:nvPicPr>
        <p:blipFill>
          <a:blip r:embed="rId2"/>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56AA55E1-E016-8B82-EC49-1D86822133DC}"/>
              </a:ext>
            </a:extLst>
          </p:cNvPr>
          <p:cNvPicPr>
            <a:picLocks noChangeAspect="1"/>
          </p:cNvPicPr>
          <p:nvPr/>
        </p:nvPicPr>
        <p:blipFill>
          <a:blip r:embed="rId3"/>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47D0C399-B204-6938-3114-B8C95E7C63CD}"/>
              </a:ext>
            </a:extLst>
          </p:cNvPr>
          <p:cNvPicPr>
            <a:picLocks noChangeAspect="1"/>
          </p:cNvPicPr>
          <p:nvPr/>
        </p:nvPicPr>
        <p:blipFill>
          <a:blip r:embed="rId4"/>
          <a:srcRect/>
          <a:stretch/>
        </p:blipFill>
        <p:spPr>
          <a:xfrm>
            <a:off x="9537700" y="6187281"/>
            <a:ext cx="2654300" cy="556859"/>
          </a:xfrm>
          <a:prstGeom prst="rect">
            <a:avLst/>
          </a:prstGeom>
        </p:spPr>
      </p:pic>
    </p:spTree>
    <p:extLst>
      <p:ext uri="{BB962C8B-B14F-4D97-AF65-F5344CB8AC3E}">
        <p14:creationId xmlns:p14="http://schemas.microsoft.com/office/powerpoint/2010/main" val="96111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008AF-5FD3-39D1-1D67-F855F1356E70}"/>
              </a:ext>
            </a:extLst>
          </p:cNvPr>
          <p:cNvSpPr>
            <a:spLocks noGrp="1"/>
          </p:cNvSpPr>
          <p:nvPr>
            <p:ph type="title"/>
          </p:nvPr>
        </p:nvSpPr>
        <p:spPr/>
        <p:txBody>
          <a:bodyPr/>
          <a:lstStyle/>
          <a:p>
            <a:r>
              <a:rPr lang="de-DE" dirty="0"/>
              <a:t>Zielgruppe definieren</a:t>
            </a:r>
          </a:p>
        </p:txBody>
      </p:sp>
      <p:sp>
        <p:nvSpPr>
          <p:cNvPr id="3" name="Inhaltsplatzhalter 2">
            <a:extLst>
              <a:ext uri="{FF2B5EF4-FFF2-40B4-BE49-F238E27FC236}">
                <a16:creationId xmlns:a16="http://schemas.microsoft.com/office/drawing/2014/main" id="{418B0D86-5531-2F04-FAB9-E6B5A22D497C}"/>
              </a:ext>
            </a:extLst>
          </p:cNvPr>
          <p:cNvSpPr>
            <a:spLocks noGrp="1"/>
          </p:cNvSpPr>
          <p:nvPr>
            <p:ph idx="1"/>
          </p:nvPr>
        </p:nvSpPr>
        <p:spPr/>
        <p:txBody>
          <a:bodyPr/>
          <a:lstStyle/>
          <a:p>
            <a:r>
              <a:rPr lang="de-DE" dirty="0"/>
              <a:t>An wen richtet sich eure Kampagne? Wen wollt ihr ansprechen?</a:t>
            </a:r>
            <a:br>
              <a:rPr lang="de-DE" dirty="0"/>
            </a:br>
            <a:br>
              <a:rPr lang="de-DE" dirty="0"/>
            </a:br>
            <a:endParaRPr lang="de-DE" dirty="0"/>
          </a:p>
          <a:p>
            <a:r>
              <a:rPr lang="de-DE" dirty="0"/>
              <a:t>Schreibt die Zielgruppe eurer Kampagne auf euren Zettel.</a:t>
            </a:r>
          </a:p>
        </p:txBody>
      </p:sp>
      <p:pic>
        <p:nvPicPr>
          <p:cNvPr id="4" name="Grafik 3" descr="Ein Bild, das Text enthält.&#10;&#10;Automatisch generierte Beschreibung">
            <a:extLst>
              <a:ext uri="{FF2B5EF4-FFF2-40B4-BE49-F238E27FC236}">
                <a16:creationId xmlns:a16="http://schemas.microsoft.com/office/drawing/2014/main" id="{6C518120-49F8-C68E-3F22-274BE6946207}"/>
              </a:ext>
            </a:extLst>
          </p:cNvPr>
          <p:cNvPicPr>
            <a:picLocks noChangeAspect="1"/>
          </p:cNvPicPr>
          <p:nvPr/>
        </p:nvPicPr>
        <p:blipFill>
          <a:blip r:embed="rId2"/>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F2EAA710-9EDC-8DA2-46C0-F8608A74E1A0}"/>
              </a:ext>
            </a:extLst>
          </p:cNvPr>
          <p:cNvPicPr>
            <a:picLocks noChangeAspect="1"/>
          </p:cNvPicPr>
          <p:nvPr/>
        </p:nvPicPr>
        <p:blipFill>
          <a:blip r:embed="rId3"/>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A3BC2FF2-8E6C-77E9-859C-107D2ED7F685}"/>
              </a:ext>
            </a:extLst>
          </p:cNvPr>
          <p:cNvPicPr>
            <a:picLocks noChangeAspect="1"/>
          </p:cNvPicPr>
          <p:nvPr/>
        </p:nvPicPr>
        <p:blipFill>
          <a:blip r:embed="rId4"/>
          <a:srcRect/>
          <a:stretch/>
        </p:blipFill>
        <p:spPr>
          <a:xfrm>
            <a:off x="9537700" y="6187281"/>
            <a:ext cx="2654300" cy="556859"/>
          </a:xfrm>
          <a:prstGeom prst="rect">
            <a:avLst/>
          </a:prstGeom>
        </p:spPr>
      </p:pic>
    </p:spTree>
    <p:extLst>
      <p:ext uri="{BB962C8B-B14F-4D97-AF65-F5344CB8AC3E}">
        <p14:creationId xmlns:p14="http://schemas.microsoft.com/office/powerpoint/2010/main" val="1064619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B4978-FA84-39E0-4652-61C588D847FB}"/>
              </a:ext>
            </a:extLst>
          </p:cNvPr>
          <p:cNvSpPr>
            <a:spLocks noGrp="1"/>
          </p:cNvSpPr>
          <p:nvPr>
            <p:ph type="title"/>
          </p:nvPr>
        </p:nvSpPr>
        <p:spPr/>
        <p:txBody>
          <a:bodyPr/>
          <a:lstStyle/>
          <a:p>
            <a:r>
              <a:rPr lang="de-DE" dirty="0"/>
              <a:t>Idee ausgestalten – Maßnahmen und Schritte zur Umsetzung planen </a:t>
            </a:r>
          </a:p>
        </p:txBody>
      </p:sp>
      <p:sp>
        <p:nvSpPr>
          <p:cNvPr id="3" name="Inhaltsplatzhalter 2">
            <a:extLst>
              <a:ext uri="{FF2B5EF4-FFF2-40B4-BE49-F238E27FC236}">
                <a16:creationId xmlns:a16="http://schemas.microsoft.com/office/drawing/2014/main" id="{BB24272E-9BD9-5C58-BF97-B8881F82E96D}"/>
              </a:ext>
            </a:extLst>
          </p:cNvPr>
          <p:cNvSpPr>
            <a:spLocks noGrp="1"/>
          </p:cNvSpPr>
          <p:nvPr>
            <p:ph idx="1"/>
          </p:nvPr>
        </p:nvSpPr>
        <p:spPr/>
        <p:txBody>
          <a:bodyPr/>
          <a:lstStyle/>
          <a:p>
            <a:r>
              <a:rPr lang="de-DE" sz="2000" dirty="0"/>
              <a:t>Welche Schritte müssen gegangen werden, damit eure Idee umgesetzt werden kann? Überlegt gemeinsam in der Gruppe.</a:t>
            </a:r>
          </a:p>
          <a:p>
            <a:r>
              <a:rPr lang="de-DE" sz="2000" b="1" dirty="0"/>
              <a:t>Stellt eine Liste </a:t>
            </a:r>
            <a:r>
              <a:rPr lang="de-DE" sz="2000" dirty="0"/>
              <a:t>mit verschiedenen </a:t>
            </a:r>
            <a:r>
              <a:rPr lang="de-DE" sz="2000" b="1" dirty="0"/>
              <a:t>Maßnahmen zusammen</a:t>
            </a:r>
            <a:r>
              <a:rPr lang="de-DE" sz="2000" dirty="0"/>
              <a:t>, die aus eurer Perspektive dazu beitragen können, eure Idee umzusetzen. </a:t>
            </a:r>
          </a:p>
          <a:p>
            <a:r>
              <a:rPr lang="de-DE" sz="2000" dirty="0">
                <a:sym typeface="Wingdings" panose="05000000000000000000" pitchFamily="2" charset="2"/>
              </a:rPr>
              <a:t>Sortiert eure Maßnahmen nach Wichtigkeit und erstellt gemeinsam eine Prioritätenliste </a:t>
            </a:r>
            <a:r>
              <a:rPr lang="de-DE" sz="2000" i="1" dirty="0">
                <a:sym typeface="Wingdings" panose="05000000000000000000" pitchFamily="2" charset="2"/>
              </a:rPr>
              <a:t>(wichtigste Maßnahme als erstes usw.)</a:t>
            </a:r>
            <a:endParaRPr lang="de-DE" i="1" dirty="0"/>
          </a:p>
        </p:txBody>
      </p:sp>
      <p:pic>
        <p:nvPicPr>
          <p:cNvPr id="4" name="Grafik 3" descr="Ein Bild, das Text enthält.&#10;&#10;Automatisch generierte Beschreibung">
            <a:extLst>
              <a:ext uri="{FF2B5EF4-FFF2-40B4-BE49-F238E27FC236}">
                <a16:creationId xmlns:a16="http://schemas.microsoft.com/office/drawing/2014/main" id="{205D05DF-AD8D-40EE-DE92-35EB85ED52E8}"/>
              </a:ext>
            </a:extLst>
          </p:cNvPr>
          <p:cNvPicPr>
            <a:picLocks noChangeAspect="1"/>
          </p:cNvPicPr>
          <p:nvPr/>
        </p:nvPicPr>
        <p:blipFill>
          <a:blip r:embed="rId2"/>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5E54245F-24EE-731D-43BD-96757440C751}"/>
              </a:ext>
            </a:extLst>
          </p:cNvPr>
          <p:cNvPicPr>
            <a:picLocks noChangeAspect="1"/>
          </p:cNvPicPr>
          <p:nvPr/>
        </p:nvPicPr>
        <p:blipFill>
          <a:blip r:embed="rId3"/>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367EC881-A564-8A22-A4B4-C4C2A1975574}"/>
              </a:ext>
            </a:extLst>
          </p:cNvPr>
          <p:cNvPicPr>
            <a:picLocks noChangeAspect="1"/>
          </p:cNvPicPr>
          <p:nvPr/>
        </p:nvPicPr>
        <p:blipFill>
          <a:blip r:embed="rId4"/>
          <a:srcRect/>
          <a:stretch/>
        </p:blipFill>
        <p:spPr>
          <a:xfrm>
            <a:off x="9537700" y="6187281"/>
            <a:ext cx="2654300" cy="556859"/>
          </a:xfrm>
          <a:prstGeom prst="rect">
            <a:avLst/>
          </a:prstGeom>
        </p:spPr>
      </p:pic>
    </p:spTree>
    <p:extLst>
      <p:ext uri="{BB962C8B-B14F-4D97-AF65-F5344CB8AC3E}">
        <p14:creationId xmlns:p14="http://schemas.microsoft.com/office/powerpoint/2010/main" val="2887707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21ACA2-A9BB-B0C0-28B1-4FFCD4FC5142}"/>
              </a:ext>
            </a:extLst>
          </p:cNvPr>
          <p:cNvSpPr>
            <a:spLocks noGrp="1"/>
          </p:cNvSpPr>
          <p:nvPr>
            <p:ph type="title"/>
          </p:nvPr>
        </p:nvSpPr>
        <p:spPr/>
        <p:txBody>
          <a:bodyPr/>
          <a:lstStyle/>
          <a:p>
            <a:r>
              <a:rPr lang="de-DE" dirty="0"/>
              <a:t>Botschaft ausarbeiten</a:t>
            </a:r>
          </a:p>
        </p:txBody>
      </p:sp>
      <p:sp>
        <p:nvSpPr>
          <p:cNvPr id="3" name="Inhaltsplatzhalter 2">
            <a:extLst>
              <a:ext uri="{FF2B5EF4-FFF2-40B4-BE49-F238E27FC236}">
                <a16:creationId xmlns:a16="http://schemas.microsoft.com/office/drawing/2014/main" id="{02C3E231-CDFD-5B66-7B73-1C4C54D7B74A}"/>
              </a:ext>
            </a:extLst>
          </p:cNvPr>
          <p:cNvSpPr>
            <a:spLocks noGrp="1"/>
          </p:cNvSpPr>
          <p:nvPr>
            <p:ph idx="1"/>
          </p:nvPr>
        </p:nvSpPr>
        <p:spPr/>
        <p:txBody>
          <a:bodyPr/>
          <a:lstStyle/>
          <a:p>
            <a:r>
              <a:rPr lang="de-DE" dirty="0"/>
              <a:t>Entscheidet euch für eine Botschaft, die ihr mit eurer Kampagne vermitteln wollt. </a:t>
            </a:r>
            <a:br>
              <a:rPr lang="de-DE" dirty="0"/>
            </a:br>
            <a:br>
              <a:rPr lang="de-DE" dirty="0"/>
            </a:br>
            <a:endParaRPr lang="de-DE" dirty="0"/>
          </a:p>
          <a:p>
            <a:r>
              <a:rPr lang="de-DE" dirty="0"/>
              <a:t>Entwickelt einen Slogan, einen Jingle o.ä., um die Botschaft eurer Kampagne auf den Punkt zu bringen. </a:t>
            </a:r>
          </a:p>
        </p:txBody>
      </p:sp>
      <p:pic>
        <p:nvPicPr>
          <p:cNvPr id="4" name="Grafik 3" descr="Ein Bild, das Text enthält.&#10;&#10;Automatisch generierte Beschreibung">
            <a:extLst>
              <a:ext uri="{FF2B5EF4-FFF2-40B4-BE49-F238E27FC236}">
                <a16:creationId xmlns:a16="http://schemas.microsoft.com/office/drawing/2014/main" id="{AFF93B2D-7DF1-EF30-120D-1364DC166C6A}"/>
              </a:ext>
            </a:extLst>
          </p:cNvPr>
          <p:cNvPicPr>
            <a:picLocks noChangeAspect="1"/>
          </p:cNvPicPr>
          <p:nvPr/>
        </p:nvPicPr>
        <p:blipFill>
          <a:blip r:embed="rId2"/>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BD206C12-8685-DCC9-A3AC-27B529797604}"/>
              </a:ext>
            </a:extLst>
          </p:cNvPr>
          <p:cNvPicPr>
            <a:picLocks noChangeAspect="1"/>
          </p:cNvPicPr>
          <p:nvPr/>
        </p:nvPicPr>
        <p:blipFill>
          <a:blip r:embed="rId3"/>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E50B0D14-808A-558A-E16B-BEE6C42F1565}"/>
              </a:ext>
            </a:extLst>
          </p:cNvPr>
          <p:cNvPicPr>
            <a:picLocks noChangeAspect="1"/>
          </p:cNvPicPr>
          <p:nvPr/>
        </p:nvPicPr>
        <p:blipFill>
          <a:blip r:embed="rId4"/>
          <a:srcRect/>
          <a:stretch/>
        </p:blipFill>
        <p:spPr>
          <a:xfrm>
            <a:off x="9537700" y="6187281"/>
            <a:ext cx="2654300" cy="556859"/>
          </a:xfrm>
          <a:prstGeom prst="rect">
            <a:avLst/>
          </a:prstGeom>
        </p:spPr>
      </p:pic>
    </p:spTree>
    <p:extLst>
      <p:ext uri="{BB962C8B-B14F-4D97-AF65-F5344CB8AC3E}">
        <p14:creationId xmlns:p14="http://schemas.microsoft.com/office/powerpoint/2010/main" val="107650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9A861C-B5D8-F447-8201-5FD2B639D1DA}"/>
              </a:ext>
            </a:extLst>
          </p:cNvPr>
          <p:cNvSpPr>
            <a:spLocks noGrp="1"/>
          </p:cNvSpPr>
          <p:nvPr>
            <p:ph idx="1"/>
          </p:nvPr>
        </p:nvSpPr>
        <p:spPr/>
        <p:txBody>
          <a:bodyPr>
            <a:normAutofit/>
          </a:bodyPr>
          <a:lstStyle/>
          <a:p>
            <a:r>
              <a:rPr lang="de-DE" sz="2800" dirty="0">
                <a:solidFill>
                  <a:schemeClr val="tx1"/>
                </a:solidFill>
              </a:rPr>
              <a:t>Umfasst alle EU-Programme für allgemeine und berufliche Bildung, Jugend und Sport </a:t>
            </a:r>
          </a:p>
          <a:p>
            <a:r>
              <a:rPr lang="de-DE" sz="2800" dirty="0">
                <a:solidFill>
                  <a:schemeClr val="tx1"/>
                </a:solidFill>
              </a:rPr>
              <a:t>Förderung von Austausch und Praktika für u.a. Auszubildende</a:t>
            </a:r>
          </a:p>
          <a:p>
            <a:r>
              <a:rPr lang="de-DE" sz="2800" dirty="0">
                <a:solidFill>
                  <a:schemeClr val="tx1"/>
                </a:solidFill>
              </a:rPr>
              <a:t>Europäisches Solidaritätskorps</a:t>
            </a:r>
          </a:p>
          <a:p>
            <a:endParaRPr lang="de-DE" sz="4000" dirty="0">
              <a:solidFill>
                <a:srgbClr val="FFC000"/>
              </a:solidFill>
            </a:endParaRPr>
          </a:p>
          <a:p>
            <a:endParaRPr lang="de-DE" sz="2800" dirty="0">
              <a:solidFill>
                <a:srgbClr val="FFC000"/>
              </a:solidFill>
            </a:endParaRPr>
          </a:p>
          <a:p>
            <a:endParaRPr lang="de-DE" sz="2800" dirty="0">
              <a:solidFill>
                <a:srgbClr val="FFC000"/>
              </a:solidFill>
            </a:endParaRPr>
          </a:p>
        </p:txBody>
      </p:sp>
      <p:sp>
        <p:nvSpPr>
          <p:cNvPr id="7" name="Titel 1">
            <a:extLst>
              <a:ext uri="{FF2B5EF4-FFF2-40B4-BE49-F238E27FC236}">
                <a16:creationId xmlns:a16="http://schemas.microsoft.com/office/drawing/2014/main" id="{6A0B0922-4F74-B04E-B1E4-2FD15A647493}"/>
              </a:ext>
            </a:extLst>
          </p:cNvPr>
          <p:cNvSpPr txBox="1">
            <a:spLocks/>
          </p:cNvSpPr>
          <p:nvPr/>
        </p:nvSpPr>
        <p:spPr>
          <a:xfrm>
            <a:off x="777879" y="478515"/>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de-DE" dirty="0"/>
              <a:t>Erasmus + - was ist das?</a:t>
            </a:r>
          </a:p>
        </p:txBody>
      </p:sp>
      <p:pic>
        <p:nvPicPr>
          <p:cNvPr id="9" name="Grafik 8" descr="Ein Bild, das Text enthält.&#10;&#10;Automatisch generierte Beschreibung">
            <a:extLst>
              <a:ext uri="{FF2B5EF4-FFF2-40B4-BE49-F238E27FC236}">
                <a16:creationId xmlns:a16="http://schemas.microsoft.com/office/drawing/2014/main" id="{AEBAABA0-703E-4641-8C5F-663C1D581244}"/>
              </a:ext>
            </a:extLst>
          </p:cNvPr>
          <p:cNvPicPr>
            <a:picLocks noChangeAspect="1"/>
          </p:cNvPicPr>
          <p:nvPr/>
        </p:nvPicPr>
        <p:blipFill>
          <a:blip r:embed="rId3"/>
          <a:stretch>
            <a:fillRect/>
          </a:stretch>
        </p:blipFill>
        <p:spPr>
          <a:xfrm>
            <a:off x="0" y="5808535"/>
            <a:ext cx="2123048" cy="1069446"/>
          </a:xfrm>
          <a:prstGeom prst="rect">
            <a:avLst/>
          </a:prstGeom>
        </p:spPr>
      </p:pic>
      <p:pic>
        <p:nvPicPr>
          <p:cNvPr id="10" name="Grafik 9">
            <a:extLst>
              <a:ext uri="{FF2B5EF4-FFF2-40B4-BE49-F238E27FC236}">
                <a16:creationId xmlns:a16="http://schemas.microsoft.com/office/drawing/2014/main" id="{87B9A460-18A8-4889-BED2-32F2D49721B5}"/>
              </a:ext>
            </a:extLst>
          </p:cNvPr>
          <p:cNvPicPr>
            <a:picLocks noChangeAspect="1"/>
          </p:cNvPicPr>
          <p:nvPr/>
        </p:nvPicPr>
        <p:blipFill>
          <a:blip r:embed="rId4"/>
          <a:srcRect/>
          <a:stretch/>
        </p:blipFill>
        <p:spPr>
          <a:xfrm>
            <a:off x="10316891" y="113860"/>
            <a:ext cx="1546189" cy="1335597"/>
          </a:xfrm>
          <a:prstGeom prst="rect">
            <a:avLst/>
          </a:prstGeom>
        </p:spPr>
      </p:pic>
      <p:pic>
        <p:nvPicPr>
          <p:cNvPr id="11" name="Grafik 10">
            <a:extLst>
              <a:ext uri="{FF2B5EF4-FFF2-40B4-BE49-F238E27FC236}">
                <a16:creationId xmlns:a16="http://schemas.microsoft.com/office/drawing/2014/main" id="{739FC276-29BA-4350-8F35-70DE95EE492E}"/>
              </a:ext>
            </a:extLst>
          </p:cNvPr>
          <p:cNvPicPr>
            <a:picLocks noChangeAspect="1"/>
          </p:cNvPicPr>
          <p:nvPr/>
        </p:nvPicPr>
        <p:blipFill>
          <a:blip r:embed="rId5"/>
          <a:srcRect/>
          <a:stretch/>
        </p:blipFill>
        <p:spPr>
          <a:xfrm>
            <a:off x="9537700" y="6187281"/>
            <a:ext cx="2654300" cy="556859"/>
          </a:xfrm>
          <a:prstGeom prst="rect">
            <a:avLst/>
          </a:prstGeom>
        </p:spPr>
      </p:pic>
    </p:spTree>
    <p:extLst>
      <p:ext uri="{BB962C8B-B14F-4D97-AF65-F5344CB8AC3E}">
        <p14:creationId xmlns:p14="http://schemas.microsoft.com/office/powerpoint/2010/main" val="2129348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718FE-A5E4-EF4A-8E3C-4B9DB6916162}"/>
              </a:ext>
            </a:extLst>
          </p:cNvPr>
          <p:cNvSpPr>
            <a:spLocks noGrp="1"/>
          </p:cNvSpPr>
          <p:nvPr>
            <p:ph type="title"/>
          </p:nvPr>
        </p:nvSpPr>
        <p:spPr/>
        <p:txBody>
          <a:bodyPr/>
          <a:lstStyle/>
          <a:p>
            <a:r>
              <a:rPr lang="de-DE" dirty="0"/>
              <a:t>Pause </a:t>
            </a:r>
          </a:p>
        </p:txBody>
      </p:sp>
      <p:pic>
        <p:nvPicPr>
          <p:cNvPr id="5" name="Inhaltsplatzhalter 4" descr="Kaffee">
            <a:extLst>
              <a:ext uri="{FF2B5EF4-FFF2-40B4-BE49-F238E27FC236}">
                <a16:creationId xmlns:a16="http://schemas.microsoft.com/office/drawing/2014/main" id="{D6C057A5-DCE2-A84F-BB4C-1D6E83DE331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907426" y="1766515"/>
            <a:ext cx="3324970" cy="3324970"/>
          </a:xfrm>
        </p:spPr>
      </p:pic>
      <p:pic>
        <p:nvPicPr>
          <p:cNvPr id="9" name="Grafik 8" descr="Obstschüssel">
            <a:extLst>
              <a:ext uri="{FF2B5EF4-FFF2-40B4-BE49-F238E27FC236}">
                <a16:creationId xmlns:a16="http://schemas.microsoft.com/office/drawing/2014/main" id="{2C9CECB2-9FC5-D940-AEFB-CF8359C5F9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0631" y="1882028"/>
            <a:ext cx="3093943" cy="3093943"/>
          </a:xfrm>
          <a:prstGeom prst="rect">
            <a:avLst/>
          </a:prstGeom>
        </p:spPr>
      </p:pic>
    </p:spTree>
    <p:extLst>
      <p:ext uri="{BB962C8B-B14F-4D97-AF65-F5344CB8AC3E}">
        <p14:creationId xmlns:p14="http://schemas.microsoft.com/office/powerpoint/2010/main" val="355964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44647" y="3260793"/>
            <a:ext cx="8361229" cy="2098226"/>
          </a:xfrm>
        </p:spPr>
        <p:txBody>
          <a:bodyPr>
            <a:normAutofit fontScale="90000"/>
          </a:bodyPr>
          <a:lstStyle/>
          <a:p>
            <a:r>
              <a:rPr lang="de-DE" dirty="0"/>
              <a:t>Vorbereitung Präsentation eurer </a:t>
            </a:r>
            <a:r>
              <a:rPr lang="de-DE" dirty="0" err="1"/>
              <a:t>kampagne</a:t>
            </a:r>
            <a:r>
              <a:rPr lang="de-DE" dirty="0"/>
              <a:t> </a:t>
            </a:r>
          </a:p>
        </p:txBody>
      </p:sp>
      <p:pic>
        <p:nvPicPr>
          <p:cNvPr id="7" name="Grafik 6">
            <a:extLst>
              <a:ext uri="{FF2B5EF4-FFF2-40B4-BE49-F238E27FC236}">
                <a16:creationId xmlns:a16="http://schemas.microsoft.com/office/drawing/2014/main" id="{9FC47478-CE43-4222-AE1D-7A50F458FED5}"/>
              </a:ext>
            </a:extLst>
          </p:cNvPr>
          <p:cNvPicPr>
            <a:picLocks noChangeAspect="1"/>
          </p:cNvPicPr>
          <p:nvPr/>
        </p:nvPicPr>
        <p:blipFill>
          <a:blip r:embed="rId3"/>
          <a:srcRect/>
          <a:stretch/>
        </p:blipFill>
        <p:spPr>
          <a:xfrm>
            <a:off x="10316891" y="113860"/>
            <a:ext cx="1546189" cy="1335597"/>
          </a:xfrm>
          <a:prstGeom prst="rect">
            <a:avLst/>
          </a:prstGeom>
        </p:spPr>
      </p:pic>
      <p:pic>
        <p:nvPicPr>
          <p:cNvPr id="8" name="Grafik 7">
            <a:extLst>
              <a:ext uri="{FF2B5EF4-FFF2-40B4-BE49-F238E27FC236}">
                <a16:creationId xmlns:a16="http://schemas.microsoft.com/office/drawing/2014/main" id="{DDB28BBB-1C77-4336-9412-15F188D5ED92}"/>
              </a:ext>
            </a:extLst>
          </p:cNvPr>
          <p:cNvPicPr>
            <a:picLocks noChangeAspect="1"/>
          </p:cNvPicPr>
          <p:nvPr/>
        </p:nvPicPr>
        <p:blipFill>
          <a:blip r:embed="rId4"/>
          <a:srcRect/>
          <a:stretch/>
        </p:blipFill>
        <p:spPr>
          <a:xfrm>
            <a:off x="9537700" y="6187281"/>
            <a:ext cx="2654300" cy="556859"/>
          </a:xfrm>
          <a:prstGeom prst="rect">
            <a:avLst/>
          </a:prstGeom>
        </p:spPr>
      </p:pic>
    </p:spTree>
    <p:extLst>
      <p:ext uri="{BB962C8B-B14F-4D97-AF65-F5344CB8AC3E}">
        <p14:creationId xmlns:p14="http://schemas.microsoft.com/office/powerpoint/2010/main" val="185663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6AD78-793E-F2DB-DE32-80B185FCD1B1}"/>
              </a:ext>
            </a:extLst>
          </p:cNvPr>
          <p:cNvSpPr>
            <a:spLocks noGrp="1"/>
          </p:cNvSpPr>
          <p:nvPr>
            <p:ph type="title"/>
          </p:nvPr>
        </p:nvSpPr>
        <p:spPr/>
        <p:txBody>
          <a:bodyPr/>
          <a:lstStyle/>
          <a:p>
            <a:r>
              <a:rPr lang="de-DE" dirty="0"/>
              <a:t>(Kurz-) Präsentation vorbereiten </a:t>
            </a:r>
          </a:p>
        </p:txBody>
      </p:sp>
      <p:sp>
        <p:nvSpPr>
          <p:cNvPr id="3" name="Inhaltsplatzhalter 2">
            <a:extLst>
              <a:ext uri="{FF2B5EF4-FFF2-40B4-BE49-F238E27FC236}">
                <a16:creationId xmlns:a16="http://schemas.microsoft.com/office/drawing/2014/main" id="{5F32CDC5-E04B-CBC2-48AB-4B47FD6F40B5}"/>
              </a:ext>
            </a:extLst>
          </p:cNvPr>
          <p:cNvSpPr>
            <a:spLocks noGrp="1"/>
          </p:cNvSpPr>
          <p:nvPr>
            <p:ph idx="1"/>
          </p:nvPr>
        </p:nvSpPr>
        <p:spPr/>
        <p:txBody>
          <a:bodyPr/>
          <a:lstStyle/>
          <a:p>
            <a:r>
              <a:rPr lang="de-DE" dirty="0"/>
              <a:t>Bereitet eine kurze Präsentation eurer Kampagne zur Stärkung der Demokratie vor. </a:t>
            </a:r>
          </a:p>
          <a:p>
            <a:endParaRPr lang="de-DE" dirty="0"/>
          </a:p>
          <a:p>
            <a:r>
              <a:rPr lang="de-DE" dirty="0"/>
              <a:t>Entscheidet euch, welche Aspekte eurer Kampagne ihr vorstellen möchtet. Beachtet, dass eure Präsentationen nicht länger als drei Minuten sein sollten. </a:t>
            </a:r>
          </a:p>
          <a:p>
            <a:endParaRPr lang="de-DE" dirty="0"/>
          </a:p>
          <a:p>
            <a:r>
              <a:rPr lang="de-DE" dirty="0"/>
              <a:t>Besprecht, wer aus eurer Gruppe die (Kurz-)Präsentation vorstellen soll. Das können auch zwei Personen sein, wenn die Zeitvorgabe trotzdem eingehalten wird. </a:t>
            </a:r>
          </a:p>
          <a:p>
            <a:endParaRPr lang="de-DE" dirty="0"/>
          </a:p>
        </p:txBody>
      </p:sp>
      <p:pic>
        <p:nvPicPr>
          <p:cNvPr id="4" name="Grafik 3" descr="Ein Bild, das Text enthält.&#10;&#10;Automatisch generierte Beschreibung">
            <a:extLst>
              <a:ext uri="{FF2B5EF4-FFF2-40B4-BE49-F238E27FC236}">
                <a16:creationId xmlns:a16="http://schemas.microsoft.com/office/drawing/2014/main" id="{C46A754D-F8C2-8B9A-3602-F31D2BB228B0}"/>
              </a:ext>
            </a:extLst>
          </p:cNvPr>
          <p:cNvPicPr>
            <a:picLocks noChangeAspect="1"/>
          </p:cNvPicPr>
          <p:nvPr/>
        </p:nvPicPr>
        <p:blipFill>
          <a:blip r:embed="rId2"/>
          <a:stretch>
            <a:fillRect/>
          </a:stretch>
        </p:blipFill>
        <p:spPr>
          <a:xfrm>
            <a:off x="753035" y="5788554"/>
            <a:ext cx="2123048" cy="1069446"/>
          </a:xfrm>
          <a:prstGeom prst="rect">
            <a:avLst/>
          </a:prstGeom>
        </p:spPr>
      </p:pic>
      <p:pic>
        <p:nvPicPr>
          <p:cNvPr id="5" name="Grafik 4">
            <a:extLst>
              <a:ext uri="{FF2B5EF4-FFF2-40B4-BE49-F238E27FC236}">
                <a16:creationId xmlns:a16="http://schemas.microsoft.com/office/drawing/2014/main" id="{D84B6FE8-84B7-5B01-7726-17E445A996F1}"/>
              </a:ext>
            </a:extLst>
          </p:cNvPr>
          <p:cNvPicPr>
            <a:picLocks noChangeAspect="1"/>
          </p:cNvPicPr>
          <p:nvPr/>
        </p:nvPicPr>
        <p:blipFill>
          <a:blip r:embed="rId3"/>
          <a:srcRect/>
          <a:stretch/>
        </p:blipFill>
        <p:spPr>
          <a:xfrm>
            <a:off x="10542810" y="128941"/>
            <a:ext cx="1546189" cy="1335597"/>
          </a:xfrm>
          <a:prstGeom prst="rect">
            <a:avLst/>
          </a:prstGeom>
        </p:spPr>
      </p:pic>
      <p:pic>
        <p:nvPicPr>
          <p:cNvPr id="6" name="Grafik 5">
            <a:extLst>
              <a:ext uri="{FF2B5EF4-FFF2-40B4-BE49-F238E27FC236}">
                <a16:creationId xmlns:a16="http://schemas.microsoft.com/office/drawing/2014/main" id="{DB8C00ED-5514-8765-0E28-0CBDDE1488C1}"/>
              </a:ext>
            </a:extLst>
          </p:cNvPr>
          <p:cNvPicPr>
            <a:picLocks noChangeAspect="1"/>
          </p:cNvPicPr>
          <p:nvPr/>
        </p:nvPicPr>
        <p:blipFill>
          <a:blip r:embed="rId4"/>
          <a:srcRect/>
          <a:stretch/>
        </p:blipFill>
        <p:spPr>
          <a:xfrm>
            <a:off x="9537700" y="6187281"/>
            <a:ext cx="2654300" cy="556859"/>
          </a:xfrm>
          <a:prstGeom prst="rect">
            <a:avLst/>
          </a:prstGeom>
        </p:spPr>
      </p:pic>
    </p:spTree>
    <p:extLst>
      <p:ext uri="{BB962C8B-B14F-4D97-AF65-F5344CB8AC3E}">
        <p14:creationId xmlns:p14="http://schemas.microsoft.com/office/powerpoint/2010/main" val="3044447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44647" y="3260793"/>
            <a:ext cx="8361229" cy="2098226"/>
          </a:xfrm>
        </p:spPr>
        <p:txBody>
          <a:bodyPr>
            <a:normAutofit fontScale="90000"/>
          </a:bodyPr>
          <a:lstStyle/>
          <a:p>
            <a:r>
              <a:rPr lang="de-DE" dirty="0"/>
              <a:t>Vorbereitung auf das Gespräch mit unserem politischen gast </a:t>
            </a:r>
          </a:p>
        </p:txBody>
      </p:sp>
      <p:sp>
        <p:nvSpPr>
          <p:cNvPr id="3" name="Textplatzhalter 2"/>
          <p:cNvSpPr>
            <a:spLocks noGrp="1"/>
          </p:cNvSpPr>
          <p:nvPr>
            <p:ph type="subTitle" idx="1"/>
          </p:nvPr>
        </p:nvSpPr>
        <p:spPr/>
        <p:txBody>
          <a:bodyPr/>
          <a:lstStyle/>
          <a:p>
            <a:r>
              <a:rPr lang="de-DE" dirty="0"/>
              <a:t> </a:t>
            </a:r>
          </a:p>
        </p:txBody>
      </p:sp>
      <p:pic>
        <p:nvPicPr>
          <p:cNvPr id="7" name="Grafik 6">
            <a:extLst>
              <a:ext uri="{FF2B5EF4-FFF2-40B4-BE49-F238E27FC236}">
                <a16:creationId xmlns:a16="http://schemas.microsoft.com/office/drawing/2014/main" id="{9FC47478-CE43-4222-AE1D-7A50F458FED5}"/>
              </a:ext>
            </a:extLst>
          </p:cNvPr>
          <p:cNvPicPr>
            <a:picLocks noChangeAspect="1"/>
          </p:cNvPicPr>
          <p:nvPr/>
        </p:nvPicPr>
        <p:blipFill>
          <a:blip r:embed="rId3"/>
          <a:srcRect/>
          <a:stretch/>
        </p:blipFill>
        <p:spPr>
          <a:xfrm>
            <a:off x="10316891" y="113860"/>
            <a:ext cx="1546189" cy="1335597"/>
          </a:xfrm>
          <a:prstGeom prst="rect">
            <a:avLst/>
          </a:prstGeom>
        </p:spPr>
      </p:pic>
      <p:pic>
        <p:nvPicPr>
          <p:cNvPr id="8" name="Grafik 7">
            <a:extLst>
              <a:ext uri="{FF2B5EF4-FFF2-40B4-BE49-F238E27FC236}">
                <a16:creationId xmlns:a16="http://schemas.microsoft.com/office/drawing/2014/main" id="{DDB28BBB-1C77-4336-9412-15F188D5ED92}"/>
              </a:ext>
            </a:extLst>
          </p:cNvPr>
          <p:cNvPicPr>
            <a:picLocks noChangeAspect="1"/>
          </p:cNvPicPr>
          <p:nvPr/>
        </p:nvPicPr>
        <p:blipFill>
          <a:blip r:embed="rId4"/>
          <a:srcRect/>
          <a:stretch/>
        </p:blipFill>
        <p:spPr>
          <a:xfrm>
            <a:off x="9537700" y="6187281"/>
            <a:ext cx="2654300" cy="556859"/>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56948126-FC01-ADAB-3CF6-85CDDB4C8217}"/>
              </a:ext>
            </a:extLst>
          </p:cNvPr>
          <p:cNvPicPr>
            <a:picLocks noChangeAspect="1"/>
          </p:cNvPicPr>
          <p:nvPr/>
        </p:nvPicPr>
        <p:blipFill>
          <a:blip r:embed="rId5"/>
          <a:stretch>
            <a:fillRect/>
          </a:stretch>
        </p:blipFill>
        <p:spPr>
          <a:xfrm>
            <a:off x="228102" y="5674694"/>
            <a:ext cx="2123048" cy="1069446"/>
          </a:xfrm>
          <a:prstGeom prst="rect">
            <a:avLst/>
          </a:prstGeom>
        </p:spPr>
      </p:pic>
    </p:spTree>
    <p:extLst>
      <p:ext uri="{BB962C8B-B14F-4D97-AF65-F5344CB8AC3E}">
        <p14:creationId xmlns:p14="http://schemas.microsoft.com/office/powerpoint/2010/main" val="2841988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A757A-A3E1-CD42-B855-641A83D173CE}"/>
              </a:ext>
            </a:extLst>
          </p:cNvPr>
          <p:cNvSpPr>
            <a:spLocks noGrp="1"/>
          </p:cNvSpPr>
          <p:nvPr>
            <p:ph type="title"/>
          </p:nvPr>
        </p:nvSpPr>
        <p:spPr>
          <a:xfrm>
            <a:off x="479153" y="438980"/>
            <a:ext cx="9603961" cy="1278545"/>
          </a:xfrm>
        </p:spPr>
        <p:txBody>
          <a:bodyPr>
            <a:normAutofit/>
          </a:bodyPr>
          <a:lstStyle/>
          <a:p>
            <a:pPr algn="l"/>
            <a:r>
              <a:rPr lang="de-DE" sz="5400" b="1" dirty="0">
                <a:latin typeface="+mn-lt"/>
              </a:rPr>
              <a:t>Gespräch mit …</a:t>
            </a:r>
            <a:endParaRPr lang="de-DE" sz="5400" dirty="0">
              <a:solidFill>
                <a:srgbClr val="FF0000"/>
              </a:solidFill>
            </a:endParaRPr>
          </a:p>
        </p:txBody>
      </p:sp>
      <p:sp>
        <p:nvSpPr>
          <p:cNvPr id="3" name="Textplatzhalter 2">
            <a:extLst>
              <a:ext uri="{FF2B5EF4-FFF2-40B4-BE49-F238E27FC236}">
                <a16:creationId xmlns:a16="http://schemas.microsoft.com/office/drawing/2014/main" id="{D0D7731A-A5F1-3C41-B92E-9EB22FDD28A2}"/>
              </a:ext>
            </a:extLst>
          </p:cNvPr>
          <p:cNvSpPr>
            <a:spLocks noGrp="1"/>
          </p:cNvSpPr>
          <p:nvPr>
            <p:ph type="body" idx="1"/>
          </p:nvPr>
        </p:nvSpPr>
        <p:spPr>
          <a:xfrm>
            <a:off x="820347" y="2205669"/>
            <a:ext cx="6315559" cy="1500187"/>
          </a:xfrm>
        </p:spPr>
        <p:txBody>
          <a:bodyPr>
            <a:noAutofit/>
          </a:bodyPr>
          <a:lstStyle/>
          <a:p>
            <a:pPr marL="457200" indent="-457200" algn="l">
              <a:buFont typeface="Arial" panose="020B0604020202020204" pitchFamily="34" charset="0"/>
              <a:buChar char="•"/>
            </a:pPr>
            <a:r>
              <a:rPr lang="de-DE" sz="2800" dirty="0">
                <a:solidFill>
                  <a:schemeClr val="tx1"/>
                </a:solidFill>
              </a:rPr>
              <a:t>…</a:t>
            </a:r>
          </a:p>
        </p:txBody>
      </p:sp>
      <p:pic>
        <p:nvPicPr>
          <p:cNvPr id="8" name="Grafik 7">
            <a:extLst>
              <a:ext uri="{FF2B5EF4-FFF2-40B4-BE49-F238E27FC236}">
                <a16:creationId xmlns:a16="http://schemas.microsoft.com/office/drawing/2014/main" id="{7865B6D2-B72C-0140-847D-2F99671C7D06}"/>
              </a:ext>
            </a:extLst>
          </p:cNvPr>
          <p:cNvPicPr>
            <a:picLocks noChangeAspect="1"/>
          </p:cNvPicPr>
          <p:nvPr/>
        </p:nvPicPr>
        <p:blipFill>
          <a:blip r:embed="rId3"/>
          <a:stretch>
            <a:fillRect/>
          </a:stretch>
        </p:blipFill>
        <p:spPr>
          <a:xfrm>
            <a:off x="0" y="5520947"/>
            <a:ext cx="2654300" cy="1337053"/>
          </a:xfrm>
          <a:prstGeom prst="rect">
            <a:avLst/>
          </a:prstGeom>
        </p:spPr>
      </p:pic>
      <p:pic>
        <p:nvPicPr>
          <p:cNvPr id="9" name="Grafik 8">
            <a:extLst>
              <a:ext uri="{FF2B5EF4-FFF2-40B4-BE49-F238E27FC236}">
                <a16:creationId xmlns:a16="http://schemas.microsoft.com/office/drawing/2014/main" id="{3EEF1EDA-3151-474B-9B45-5CE9D41AC997}"/>
              </a:ext>
            </a:extLst>
          </p:cNvPr>
          <p:cNvPicPr>
            <a:picLocks noChangeAspect="1"/>
          </p:cNvPicPr>
          <p:nvPr/>
        </p:nvPicPr>
        <p:blipFill>
          <a:blip r:embed="rId4"/>
          <a:srcRect/>
          <a:stretch/>
        </p:blipFill>
        <p:spPr>
          <a:xfrm>
            <a:off x="10316891" y="113860"/>
            <a:ext cx="1546189" cy="1335597"/>
          </a:xfrm>
          <a:prstGeom prst="rect">
            <a:avLst/>
          </a:prstGeom>
        </p:spPr>
      </p:pic>
      <p:pic>
        <p:nvPicPr>
          <p:cNvPr id="10" name="Grafik 9">
            <a:extLst>
              <a:ext uri="{FF2B5EF4-FFF2-40B4-BE49-F238E27FC236}">
                <a16:creationId xmlns:a16="http://schemas.microsoft.com/office/drawing/2014/main" id="{5E11DF75-6034-4FC1-A368-D19F1899DC4B}"/>
              </a:ext>
            </a:extLst>
          </p:cNvPr>
          <p:cNvPicPr>
            <a:picLocks noChangeAspect="1"/>
          </p:cNvPicPr>
          <p:nvPr/>
        </p:nvPicPr>
        <p:blipFill>
          <a:blip r:embed="rId5"/>
          <a:srcRect/>
          <a:stretch/>
        </p:blipFill>
        <p:spPr>
          <a:xfrm>
            <a:off x="9537700" y="6187281"/>
            <a:ext cx="2654300" cy="556859"/>
          </a:xfrm>
          <a:prstGeom prst="rect">
            <a:avLst/>
          </a:prstGeom>
        </p:spPr>
      </p:pic>
    </p:spTree>
    <p:extLst>
      <p:ext uri="{BB962C8B-B14F-4D97-AF65-F5344CB8AC3E}">
        <p14:creationId xmlns:p14="http://schemas.microsoft.com/office/powerpoint/2010/main" val="1769380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4109-087B-BF4B-B01A-4DD3805351F3}"/>
              </a:ext>
            </a:extLst>
          </p:cNvPr>
          <p:cNvSpPr>
            <a:spLocks noGrp="1"/>
          </p:cNvSpPr>
          <p:nvPr>
            <p:ph type="title"/>
          </p:nvPr>
        </p:nvSpPr>
        <p:spPr/>
        <p:txBody>
          <a:bodyPr>
            <a:normAutofit/>
          </a:bodyPr>
          <a:lstStyle/>
          <a:p>
            <a:r>
              <a:rPr lang="de-DE" dirty="0"/>
              <a:t>Gespräch mit unserem Gast</a:t>
            </a:r>
            <a:endParaRPr lang="de-DE" dirty="0">
              <a:solidFill>
                <a:srgbClr val="00B050"/>
              </a:solidFill>
              <a:highlight>
                <a:srgbClr val="FFFF00"/>
              </a:highlight>
            </a:endParaRPr>
          </a:p>
        </p:txBody>
      </p:sp>
      <p:sp>
        <p:nvSpPr>
          <p:cNvPr id="7" name="Inhaltsplatzhalter 6">
            <a:extLst>
              <a:ext uri="{FF2B5EF4-FFF2-40B4-BE49-F238E27FC236}">
                <a16:creationId xmlns:a16="http://schemas.microsoft.com/office/drawing/2014/main" id="{9F8EC433-C65A-4DB4-A30F-E704141EC996}"/>
              </a:ext>
            </a:extLst>
          </p:cNvPr>
          <p:cNvSpPr>
            <a:spLocks noGrp="1"/>
          </p:cNvSpPr>
          <p:nvPr>
            <p:ph idx="1"/>
          </p:nvPr>
        </p:nvSpPr>
        <p:spPr/>
        <p:txBody>
          <a:bodyPr/>
          <a:lstStyle/>
          <a:p>
            <a:pPr marL="0" indent="0">
              <a:buNone/>
            </a:pPr>
            <a:r>
              <a:rPr lang="de-DE" sz="3200" dirty="0"/>
              <a:t>Was wollt ihr von unserem Gast wissen? </a:t>
            </a:r>
          </a:p>
          <a:p>
            <a:pPr marL="0" indent="0">
              <a:buNone/>
            </a:pPr>
            <a:r>
              <a:rPr lang="de-DE" sz="3200" dirty="0"/>
              <a:t>Was wollt ihr unserem Gast mitteilen?</a:t>
            </a:r>
          </a:p>
          <a:p>
            <a:pPr marL="0" lvl="1" indent="0">
              <a:buNone/>
            </a:pPr>
            <a:r>
              <a:rPr lang="de-DE" dirty="0"/>
              <a:t>	</a:t>
            </a:r>
          </a:p>
          <a:p>
            <a:pPr marL="0" lvl="1" indent="0">
              <a:buNone/>
            </a:pPr>
            <a:r>
              <a:rPr lang="de-DE" dirty="0"/>
              <a:t>	</a:t>
            </a:r>
          </a:p>
          <a:p>
            <a:pPr marL="0" lvl="1" indent="0">
              <a:buNone/>
            </a:pPr>
            <a:r>
              <a:rPr lang="de-DE" dirty="0"/>
              <a:t>Vorgesehene Zeit: 10 Minuten</a:t>
            </a:r>
          </a:p>
        </p:txBody>
      </p:sp>
      <p:pic>
        <p:nvPicPr>
          <p:cNvPr id="10" name="Grafik 9" descr="Ein Bild, das Text enthält.&#10;&#10;Automatisch generierte Beschreibung">
            <a:extLst>
              <a:ext uri="{FF2B5EF4-FFF2-40B4-BE49-F238E27FC236}">
                <a16:creationId xmlns:a16="http://schemas.microsoft.com/office/drawing/2014/main" id="{104B3909-7388-F14A-ACBD-07CE81A053C6}"/>
              </a:ext>
            </a:extLst>
          </p:cNvPr>
          <p:cNvPicPr>
            <a:picLocks noChangeAspect="1"/>
          </p:cNvPicPr>
          <p:nvPr/>
        </p:nvPicPr>
        <p:blipFill>
          <a:blip r:embed="rId3"/>
          <a:stretch>
            <a:fillRect/>
          </a:stretch>
        </p:blipFill>
        <p:spPr>
          <a:xfrm>
            <a:off x="753035" y="5788554"/>
            <a:ext cx="2123048" cy="1069446"/>
          </a:xfrm>
          <a:prstGeom prst="rect">
            <a:avLst/>
          </a:prstGeom>
        </p:spPr>
      </p:pic>
      <p:pic>
        <p:nvPicPr>
          <p:cNvPr id="11" name="Grafik 10">
            <a:extLst>
              <a:ext uri="{FF2B5EF4-FFF2-40B4-BE49-F238E27FC236}">
                <a16:creationId xmlns:a16="http://schemas.microsoft.com/office/drawing/2014/main" id="{18B82E7C-8DAA-46F2-BDC9-B4FB06946303}"/>
              </a:ext>
            </a:extLst>
          </p:cNvPr>
          <p:cNvPicPr>
            <a:picLocks noChangeAspect="1"/>
          </p:cNvPicPr>
          <p:nvPr/>
        </p:nvPicPr>
        <p:blipFill>
          <a:blip r:embed="rId4"/>
          <a:srcRect/>
          <a:stretch/>
        </p:blipFill>
        <p:spPr>
          <a:xfrm>
            <a:off x="10316891" y="113860"/>
            <a:ext cx="1546189" cy="1335597"/>
          </a:xfrm>
          <a:prstGeom prst="rect">
            <a:avLst/>
          </a:prstGeom>
        </p:spPr>
      </p:pic>
      <p:pic>
        <p:nvPicPr>
          <p:cNvPr id="12" name="Grafik 11">
            <a:extLst>
              <a:ext uri="{FF2B5EF4-FFF2-40B4-BE49-F238E27FC236}">
                <a16:creationId xmlns:a16="http://schemas.microsoft.com/office/drawing/2014/main" id="{25CDE86D-397D-4289-A3DE-A1112A90E520}"/>
              </a:ext>
            </a:extLst>
          </p:cNvPr>
          <p:cNvPicPr>
            <a:picLocks noChangeAspect="1"/>
          </p:cNvPicPr>
          <p:nvPr/>
        </p:nvPicPr>
        <p:blipFill>
          <a:blip r:embed="rId5"/>
          <a:srcRect/>
          <a:stretch/>
        </p:blipFill>
        <p:spPr>
          <a:xfrm>
            <a:off x="9537700" y="6187281"/>
            <a:ext cx="2654300" cy="556859"/>
          </a:xfrm>
          <a:prstGeom prst="rect">
            <a:avLst/>
          </a:prstGeom>
        </p:spPr>
      </p:pic>
    </p:spTree>
    <p:extLst>
      <p:ext uri="{BB962C8B-B14F-4D97-AF65-F5344CB8AC3E}">
        <p14:creationId xmlns:p14="http://schemas.microsoft.com/office/powerpoint/2010/main" val="2598495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73676" y="1207556"/>
            <a:ext cx="8361229" cy="2098226"/>
          </a:xfrm>
        </p:spPr>
        <p:txBody>
          <a:bodyPr>
            <a:normAutofit/>
          </a:bodyPr>
          <a:lstStyle/>
          <a:p>
            <a:r>
              <a:rPr lang="de-DE" sz="6000" dirty="0"/>
              <a:t>Gespräch mit …</a:t>
            </a:r>
          </a:p>
        </p:txBody>
      </p:sp>
      <p:sp>
        <p:nvSpPr>
          <p:cNvPr id="3" name="Textplatzhalter 2"/>
          <p:cNvSpPr>
            <a:spLocks noGrp="1"/>
          </p:cNvSpPr>
          <p:nvPr>
            <p:ph type="subTitle" idx="1"/>
          </p:nvPr>
        </p:nvSpPr>
        <p:spPr/>
        <p:txBody>
          <a:bodyPr/>
          <a:lstStyle/>
          <a:p>
            <a:r>
              <a:rPr lang="de-DE" dirty="0"/>
              <a:t> </a:t>
            </a:r>
          </a:p>
        </p:txBody>
      </p:sp>
      <p:pic>
        <p:nvPicPr>
          <p:cNvPr id="7" name="Grafik 6">
            <a:extLst>
              <a:ext uri="{FF2B5EF4-FFF2-40B4-BE49-F238E27FC236}">
                <a16:creationId xmlns:a16="http://schemas.microsoft.com/office/drawing/2014/main" id="{9FC47478-CE43-4222-AE1D-7A50F458FED5}"/>
              </a:ext>
            </a:extLst>
          </p:cNvPr>
          <p:cNvPicPr>
            <a:picLocks noChangeAspect="1"/>
          </p:cNvPicPr>
          <p:nvPr/>
        </p:nvPicPr>
        <p:blipFill>
          <a:blip r:embed="rId3"/>
          <a:srcRect/>
          <a:stretch/>
        </p:blipFill>
        <p:spPr>
          <a:xfrm>
            <a:off x="3800619" y="3152607"/>
            <a:ext cx="3835501" cy="3313103"/>
          </a:xfrm>
          <a:prstGeom prst="rect">
            <a:avLst/>
          </a:prstGeom>
        </p:spPr>
      </p:pic>
      <p:pic>
        <p:nvPicPr>
          <p:cNvPr id="8" name="Grafik 7">
            <a:extLst>
              <a:ext uri="{FF2B5EF4-FFF2-40B4-BE49-F238E27FC236}">
                <a16:creationId xmlns:a16="http://schemas.microsoft.com/office/drawing/2014/main" id="{DDB28BBB-1C77-4336-9412-15F188D5ED92}"/>
              </a:ext>
            </a:extLst>
          </p:cNvPr>
          <p:cNvPicPr>
            <a:picLocks noChangeAspect="1"/>
          </p:cNvPicPr>
          <p:nvPr/>
        </p:nvPicPr>
        <p:blipFill>
          <a:blip r:embed="rId4"/>
          <a:srcRect/>
          <a:stretch/>
        </p:blipFill>
        <p:spPr>
          <a:xfrm>
            <a:off x="9537700" y="6187281"/>
            <a:ext cx="2654300" cy="556859"/>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56948126-FC01-ADAB-3CF6-85CDDB4C8217}"/>
              </a:ext>
            </a:extLst>
          </p:cNvPr>
          <p:cNvPicPr>
            <a:picLocks noChangeAspect="1"/>
          </p:cNvPicPr>
          <p:nvPr/>
        </p:nvPicPr>
        <p:blipFill>
          <a:blip r:embed="rId5"/>
          <a:stretch>
            <a:fillRect/>
          </a:stretch>
        </p:blipFill>
        <p:spPr>
          <a:xfrm>
            <a:off x="228102" y="5674694"/>
            <a:ext cx="2123048" cy="1069446"/>
          </a:xfrm>
          <a:prstGeom prst="rect">
            <a:avLst/>
          </a:prstGeom>
        </p:spPr>
      </p:pic>
    </p:spTree>
    <p:extLst>
      <p:ext uri="{BB962C8B-B14F-4D97-AF65-F5344CB8AC3E}">
        <p14:creationId xmlns:p14="http://schemas.microsoft.com/office/powerpoint/2010/main" val="1247462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B30D6-83DF-7946-AE8E-9420202C6B72}"/>
              </a:ext>
            </a:extLst>
          </p:cNvPr>
          <p:cNvSpPr>
            <a:spLocks noGrp="1"/>
          </p:cNvSpPr>
          <p:nvPr>
            <p:ph type="title"/>
          </p:nvPr>
        </p:nvSpPr>
        <p:spPr/>
        <p:txBody>
          <a:bodyPr/>
          <a:lstStyle/>
          <a:p>
            <a:r>
              <a:rPr lang="de-DE" dirty="0"/>
              <a:t>Abschluss</a:t>
            </a:r>
          </a:p>
        </p:txBody>
      </p:sp>
      <p:sp>
        <p:nvSpPr>
          <p:cNvPr id="3" name="Inhaltsplatzhalter 2">
            <a:extLst>
              <a:ext uri="{FF2B5EF4-FFF2-40B4-BE49-F238E27FC236}">
                <a16:creationId xmlns:a16="http://schemas.microsoft.com/office/drawing/2014/main" id="{55290002-4BD1-8749-88DA-43DB27EABE1C}"/>
              </a:ext>
            </a:extLst>
          </p:cNvPr>
          <p:cNvSpPr>
            <a:spLocks noGrp="1"/>
          </p:cNvSpPr>
          <p:nvPr>
            <p:ph idx="1"/>
          </p:nvPr>
        </p:nvSpPr>
        <p:spPr/>
        <p:txBody>
          <a:bodyPr/>
          <a:lstStyle/>
          <a:p>
            <a:endParaRPr lang="de-DE" dirty="0"/>
          </a:p>
          <a:p>
            <a:endParaRPr lang="de-DE" dirty="0"/>
          </a:p>
          <a:p>
            <a:pPr marL="0" indent="0">
              <a:buNone/>
            </a:pPr>
            <a:r>
              <a:rPr lang="de-DE" dirty="0"/>
              <a:t>Blitzlicht: Was hat euch gut gefallen? Was war weniger gut? Habt ihr Wünsche / Vorschläge, wie der Projekttag verändert werden könnte?</a:t>
            </a:r>
          </a:p>
        </p:txBody>
      </p:sp>
      <p:pic>
        <p:nvPicPr>
          <p:cNvPr id="6" name="Grafik 5" descr="Ein Bild, das Text enthält.&#10;&#10;Automatisch generierte Beschreibung">
            <a:extLst>
              <a:ext uri="{FF2B5EF4-FFF2-40B4-BE49-F238E27FC236}">
                <a16:creationId xmlns:a16="http://schemas.microsoft.com/office/drawing/2014/main" id="{0D816566-0F80-4449-BC5D-7B2CCBA99735}"/>
              </a:ext>
            </a:extLst>
          </p:cNvPr>
          <p:cNvPicPr>
            <a:picLocks noChangeAspect="1"/>
          </p:cNvPicPr>
          <p:nvPr/>
        </p:nvPicPr>
        <p:blipFill>
          <a:blip r:embed="rId2"/>
          <a:stretch>
            <a:fillRect/>
          </a:stretch>
        </p:blipFill>
        <p:spPr>
          <a:xfrm>
            <a:off x="753035" y="5788554"/>
            <a:ext cx="2123048" cy="1069446"/>
          </a:xfrm>
          <a:prstGeom prst="rect">
            <a:avLst/>
          </a:prstGeom>
        </p:spPr>
      </p:pic>
      <p:pic>
        <p:nvPicPr>
          <p:cNvPr id="7" name="Grafik 6">
            <a:extLst>
              <a:ext uri="{FF2B5EF4-FFF2-40B4-BE49-F238E27FC236}">
                <a16:creationId xmlns:a16="http://schemas.microsoft.com/office/drawing/2014/main" id="{11058690-DB87-411B-AA07-5B57A6F5353A}"/>
              </a:ext>
            </a:extLst>
          </p:cNvPr>
          <p:cNvPicPr>
            <a:picLocks noChangeAspect="1"/>
          </p:cNvPicPr>
          <p:nvPr/>
        </p:nvPicPr>
        <p:blipFill>
          <a:blip r:embed="rId3"/>
          <a:srcRect/>
          <a:stretch/>
        </p:blipFill>
        <p:spPr>
          <a:xfrm>
            <a:off x="10316891" y="113860"/>
            <a:ext cx="1546189" cy="1335597"/>
          </a:xfrm>
          <a:prstGeom prst="rect">
            <a:avLst/>
          </a:prstGeom>
        </p:spPr>
      </p:pic>
      <p:pic>
        <p:nvPicPr>
          <p:cNvPr id="8" name="Grafik 7">
            <a:extLst>
              <a:ext uri="{FF2B5EF4-FFF2-40B4-BE49-F238E27FC236}">
                <a16:creationId xmlns:a16="http://schemas.microsoft.com/office/drawing/2014/main" id="{BF69B830-161A-4D89-82A4-5C5153321555}"/>
              </a:ext>
            </a:extLst>
          </p:cNvPr>
          <p:cNvPicPr>
            <a:picLocks noChangeAspect="1"/>
          </p:cNvPicPr>
          <p:nvPr/>
        </p:nvPicPr>
        <p:blipFill>
          <a:blip r:embed="rId4"/>
          <a:srcRect/>
          <a:stretch/>
        </p:blipFill>
        <p:spPr>
          <a:xfrm>
            <a:off x="9537700" y="6187281"/>
            <a:ext cx="2654300" cy="556859"/>
          </a:xfrm>
          <a:prstGeom prst="rect">
            <a:avLst/>
          </a:prstGeom>
        </p:spPr>
      </p:pic>
    </p:spTree>
    <p:extLst>
      <p:ext uri="{BB962C8B-B14F-4D97-AF65-F5344CB8AC3E}">
        <p14:creationId xmlns:p14="http://schemas.microsoft.com/office/powerpoint/2010/main" val="2182241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2A9A3-3F46-4109-9507-D7A10BE36A86}"/>
              </a:ext>
            </a:extLst>
          </p:cNvPr>
          <p:cNvSpPr>
            <a:spLocks noGrp="1"/>
          </p:cNvSpPr>
          <p:nvPr>
            <p:ph type="title"/>
          </p:nvPr>
        </p:nvSpPr>
        <p:spPr/>
        <p:txBody>
          <a:bodyPr/>
          <a:lstStyle/>
          <a:p>
            <a:r>
              <a:rPr lang="de-DE" dirty="0"/>
              <a:t>Evaluation</a:t>
            </a:r>
          </a:p>
        </p:txBody>
      </p:sp>
      <p:pic>
        <p:nvPicPr>
          <p:cNvPr id="5" name="Inhaltsplatzhalter 4">
            <a:extLst>
              <a:ext uri="{FF2B5EF4-FFF2-40B4-BE49-F238E27FC236}">
                <a16:creationId xmlns:a16="http://schemas.microsoft.com/office/drawing/2014/main" id="{B910410D-69B8-BF7F-8677-13B92530775B}"/>
              </a:ext>
            </a:extLst>
          </p:cNvPr>
          <p:cNvPicPr>
            <a:picLocks noGrp="1" noChangeAspect="1"/>
          </p:cNvPicPr>
          <p:nvPr>
            <p:ph idx="1"/>
          </p:nvPr>
        </p:nvPicPr>
        <p:blipFill>
          <a:blip r:embed="rId2"/>
          <a:stretch>
            <a:fillRect/>
          </a:stretch>
        </p:blipFill>
        <p:spPr>
          <a:xfrm>
            <a:off x="4185379" y="1761345"/>
            <a:ext cx="3581400" cy="3581400"/>
          </a:xfrm>
        </p:spPr>
      </p:pic>
      <p:pic>
        <p:nvPicPr>
          <p:cNvPr id="7" name="Grafik 6" descr="Ein Bild, das Text enthält.&#10;&#10;Automatisch generierte Beschreibung">
            <a:extLst>
              <a:ext uri="{FF2B5EF4-FFF2-40B4-BE49-F238E27FC236}">
                <a16:creationId xmlns:a16="http://schemas.microsoft.com/office/drawing/2014/main" id="{2AFCFC76-A9AA-3542-9BAF-DEBD51C3DD80}"/>
              </a:ext>
            </a:extLst>
          </p:cNvPr>
          <p:cNvPicPr>
            <a:picLocks noChangeAspect="1"/>
          </p:cNvPicPr>
          <p:nvPr/>
        </p:nvPicPr>
        <p:blipFill>
          <a:blip r:embed="rId3"/>
          <a:stretch>
            <a:fillRect/>
          </a:stretch>
        </p:blipFill>
        <p:spPr>
          <a:xfrm>
            <a:off x="753035" y="5788554"/>
            <a:ext cx="2123048" cy="1069446"/>
          </a:xfrm>
          <a:prstGeom prst="rect">
            <a:avLst/>
          </a:prstGeom>
        </p:spPr>
      </p:pic>
      <p:pic>
        <p:nvPicPr>
          <p:cNvPr id="8" name="Grafik 7">
            <a:extLst>
              <a:ext uri="{FF2B5EF4-FFF2-40B4-BE49-F238E27FC236}">
                <a16:creationId xmlns:a16="http://schemas.microsoft.com/office/drawing/2014/main" id="{2A823A60-DC49-47FA-B52E-142791BB130E}"/>
              </a:ext>
            </a:extLst>
          </p:cNvPr>
          <p:cNvPicPr>
            <a:picLocks noChangeAspect="1"/>
          </p:cNvPicPr>
          <p:nvPr/>
        </p:nvPicPr>
        <p:blipFill>
          <a:blip r:embed="rId4"/>
          <a:srcRect/>
          <a:stretch/>
        </p:blipFill>
        <p:spPr>
          <a:xfrm>
            <a:off x="10316891" y="113860"/>
            <a:ext cx="1546189" cy="1335597"/>
          </a:xfrm>
          <a:prstGeom prst="rect">
            <a:avLst/>
          </a:prstGeom>
        </p:spPr>
      </p:pic>
      <p:pic>
        <p:nvPicPr>
          <p:cNvPr id="9" name="Grafik 8">
            <a:extLst>
              <a:ext uri="{FF2B5EF4-FFF2-40B4-BE49-F238E27FC236}">
                <a16:creationId xmlns:a16="http://schemas.microsoft.com/office/drawing/2014/main" id="{20F3CC00-6967-48A5-A7E1-7F925BF6ABE9}"/>
              </a:ext>
            </a:extLst>
          </p:cNvPr>
          <p:cNvPicPr>
            <a:picLocks noChangeAspect="1"/>
          </p:cNvPicPr>
          <p:nvPr/>
        </p:nvPicPr>
        <p:blipFill>
          <a:blip r:embed="rId5"/>
          <a:srcRect/>
          <a:stretch/>
        </p:blipFill>
        <p:spPr>
          <a:xfrm>
            <a:off x="9537700" y="6187281"/>
            <a:ext cx="2654300" cy="556859"/>
          </a:xfrm>
          <a:prstGeom prst="rect">
            <a:avLst/>
          </a:prstGeom>
        </p:spPr>
      </p:pic>
    </p:spTree>
    <p:extLst>
      <p:ext uri="{BB962C8B-B14F-4D97-AF65-F5344CB8AC3E}">
        <p14:creationId xmlns:p14="http://schemas.microsoft.com/office/powerpoint/2010/main" val="6849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CA6DB-5567-BD45-8C06-DBB3BC20FECB}"/>
              </a:ext>
            </a:extLst>
          </p:cNvPr>
          <p:cNvSpPr>
            <a:spLocks noGrp="1"/>
          </p:cNvSpPr>
          <p:nvPr>
            <p:ph type="title"/>
          </p:nvPr>
        </p:nvSpPr>
        <p:spPr>
          <a:xfrm>
            <a:off x="1371599" y="685800"/>
            <a:ext cx="10321591" cy="838200"/>
          </a:xfrm>
        </p:spPr>
        <p:txBody>
          <a:bodyPr>
            <a:normAutofit/>
          </a:bodyPr>
          <a:lstStyle/>
          <a:p>
            <a:r>
              <a:rPr lang="de-DE" dirty="0"/>
              <a:t>Ablauf </a:t>
            </a:r>
            <a:endParaRPr lang="de-DE" dirty="0">
              <a:solidFill>
                <a:schemeClr val="accent3"/>
              </a:solidFill>
            </a:endParaRPr>
          </a:p>
        </p:txBody>
      </p:sp>
      <p:sp>
        <p:nvSpPr>
          <p:cNvPr id="6" name="Inhaltsplatzhalter 2">
            <a:extLst>
              <a:ext uri="{FF2B5EF4-FFF2-40B4-BE49-F238E27FC236}">
                <a16:creationId xmlns:a16="http://schemas.microsoft.com/office/drawing/2014/main" id="{2FDABCAC-D82C-48AE-9399-5305CB768931}"/>
              </a:ext>
            </a:extLst>
          </p:cNvPr>
          <p:cNvSpPr>
            <a:spLocks noGrp="1"/>
          </p:cNvSpPr>
          <p:nvPr>
            <p:ph idx="1"/>
          </p:nvPr>
        </p:nvSpPr>
        <p:spPr>
          <a:xfrm>
            <a:off x="1371600" y="2034381"/>
            <a:ext cx="10321590" cy="3581400"/>
          </a:xfrm>
        </p:spPr>
        <p:txBody>
          <a:bodyPr>
            <a:normAutofit fontScale="92500"/>
          </a:bodyPr>
          <a:lstStyle/>
          <a:p>
            <a:pPr marL="0" indent="0">
              <a:buNone/>
            </a:pPr>
            <a:r>
              <a:rPr lang="de-DE" sz="3200" dirty="0"/>
              <a:t>07:55 Uhr	Einführung </a:t>
            </a:r>
            <a:endParaRPr lang="de-DE" sz="4000" dirty="0"/>
          </a:p>
          <a:p>
            <a:pPr marL="0" indent="0">
              <a:buNone/>
            </a:pPr>
            <a:r>
              <a:rPr lang="de-DE" sz="3200" dirty="0"/>
              <a:t>08:10 Uhr 	Autokratie – Was ist das eigentlich?</a:t>
            </a:r>
            <a:endParaRPr lang="de-DE" sz="4000" dirty="0"/>
          </a:p>
          <a:p>
            <a:pPr marL="0" indent="0">
              <a:buNone/>
            </a:pPr>
            <a:r>
              <a:rPr lang="de-DE" sz="3200" dirty="0"/>
              <a:t>08:55 Uhr 	Fachpodium </a:t>
            </a:r>
          </a:p>
          <a:p>
            <a:pPr marL="0" indent="0">
              <a:buNone/>
            </a:pPr>
            <a:r>
              <a:rPr lang="de-DE" sz="3200" dirty="0"/>
              <a:t>10:25 Uhr 	Wieso Demokratie? – Kampagnenwerkstatt</a:t>
            </a:r>
            <a:endParaRPr lang="de-DE" sz="4000" dirty="0"/>
          </a:p>
          <a:p>
            <a:pPr marL="0" indent="0">
              <a:buNone/>
            </a:pPr>
            <a:r>
              <a:rPr lang="de-DE" sz="3200" dirty="0"/>
              <a:t>12:00 Uhr	Gespräch mit …</a:t>
            </a:r>
          </a:p>
          <a:p>
            <a:pPr marL="0" indent="0">
              <a:buNone/>
            </a:pPr>
            <a:r>
              <a:rPr lang="de-DE" sz="3200" dirty="0"/>
              <a:t>12:55 Uhr 	Reflexion und Evaluation</a:t>
            </a:r>
            <a:endParaRPr lang="de-DE" sz="2800" dirty="0"/>
          </a:p>
          <a:p>
            <a:endParaRPr lang="de-DE" sz="2800" dirty="0"/>
          </a:p>
          <a:p>
            <a:endParaRPr lang="de-DE" sz="2800" dirty="0"/>
          </a:p>
          <a:p>
            <a:pPr marL="0" indent="0">
              <a:buNone/>
            </a:pPr>
            <a:endParaRPr lang="de-DE" sz="2800" dirty="0"/>
          </a:p>
          <a:p>
            <a:endParaRPr lang="de-DE" dirty="0"/>
          </a:p>
        </p:txBody>
      </p:sp>
      <p:pic>
        <p:nvPicPr>
          <p:cNvPr id="8" name="Grafik 7">
            <a:extLst>
              <a:ext uri="{FF2B5EF4-FFF2-40B4-BE49-F238E27FC236}">
                <a16:creationId xmlns:a16="http://schemas.microsoft.com/office/drawing/2014/main" id="{C8F2FCF8-ED15-4721-8B2D-B2AE0C12AFF4}"/>
              </a:ext>
            </a:extLst>
          </p:cNvPr>
          <p:cNvPicPr>
            <a:picLocks noChangeAspect="1"/>
          </p:cNvPicPr>
          <p:nvPr/>
        </p:nvPicPr>
        <p:blipFill>
          <a:blip r:embed="rId3"/>
          <a:srcRect/>
          <a:stretch/>
        </p:blipFill>
        <p:spPr>
          <a:xfrm>
            <a:off x="9537700" y="6187281"/>
            <a:ext cx="2654300" cy="556859"/>
          </a:xfrm>
          <a:prstGeom prst="rect">
            <a:avLst/>
          </a:prstGeom>
        </p:spPr>
      </p:pic>
      <p:pic>
        <p:nvPicPr>
          <p:cNvPr id="3" name="Grafik 2">
            <a:extLst>
              <a:ext uri="{FF2B5EF4-FFF2-40B4-BE49-F238E27FC236}">
                <a16:creationId xmlns:a16="http://schemas.microsoft.com/office/drawing/2014/main" id="{4F67F914-679F-3F01-24D0-608F054A3C7F}"/>
              </a:ext>
            </a:extLst>
          </p:cNvPr>
          <p:cNvPicPr>
            <a:picLocks noChangeAspect="1"/>
          </p:cNvPicPr>
          <p:nvPr/>
        </p:nvPicPr>
        <p:blipFill>
          <a:blip r:embed="rId4"/>
          <a:srcRect/>
          <a:stretch/>
        </p:blipFill>
        <p:spPr>
          <a:xfrm>
            <a:off x="10316891" y="113860"/>
            <a:ext cx="1546189" cy="1335597"/>
          </a:xfrm>
          <a:prstGeom prst="rect">
            <a:avLst/>
          </a:prstGeom>
        </p:spPr>
      </p:pic>
    </p:spTree>
    <p:extLst>
      <p:ext uri="{BB962C8B-B14F-4D97-AF65-F5344CB8AC3E}">
        <p14:creationId xmlns:p14="http://schemas.microsoft.com/office/powerpoint/2010/main" val="164879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8492E-6292-F64B-B4F5-4E617983C27E}"/>
              </a:ext>
            </a:extLst>
          </p:cNvPr>
          <p:cNvSpPr>
            <a:spLocks noGrp="1"/>
          </p:cNvSpPr>
          <p:nvPr>
            <p:ph type="ctrTitle"/>
          </p:nvPr>
        </p:nvSpPr>
        <p:spPr/>
        <p:txBody>
          <a:bodyPr/>
          <a:lstStyle/>
          <a:p>
            <a:r>
              <a:rPr lang="de-DE" dirty="0" err="1"/>
              <a:t>autokratie</a:t>
            </a:r>
            <a:endParaRPr lang="de-DE" dirty="0"/>
          </a:p>
        </p:txBody>
      </p:sp>
      <p:sp>
        <p:nvSpPr>
          <p:cNvPr id="3" name="Untertitel 2">
            <a:extLst>
              <a:ext uri="{FF2B5EF4-FFF2-40B4-BE49-F238E27FC236}">
                <a16:creationId xmlns:a16="http://schemas.microsoft.com/office/drawing/2014/main" id="{1C356FC3-9969-CD46-85BA-0A3F20864527}"/>
              </a:ext>
            </a:extLst>
          </p:cNvPr>
          <p:cNvSpPr>
            <a:spLocks noGrp="1"/>
          </p:cNvSpPr>
          <p:nvPr>
            <p:ph type="subTitle" idx="1"/>
          </p:nvPr>
        </p:nvSpPr>
        <p:spPr/>
        <p:txBody>
          <a:bodyPr/>
          <a:lstStyle/>
          <a:p>
            <a:r>
              <a:rPr lang="de-DE" dirty="0"/>
              <a:t>Was ist das eigentlich?</a:t>
            </a:r>
          </a:p>
        </p:txBody>
      </p:sp>
    </p:spTree>
    <p:extLst>
      <p:ext uri="{BB962C8B-B14F-4D97-AF65-F5344CB8AC3E}">
        <p14:creationId xmlns:p14="http://schemas.microsoft.com/office/powerpoint/2010/main" val="4055003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2840B-F6C3-DC04-CF17-A02520672F0C}"/>
              </a:ext>
            </a:extLst>
          </p:cNvPr>
          <p:cNvSpPr>
            <a:spLocks noGrp="1"/>
          </p:cNvSpPr>
          <p:nvPr>
            <p:ph type="title"/>
          </p:nvPr>
        </p:nvSpPr>
        <p:spPr>
          <a:xfrm>
            <a:off x="905328" y="243451"/>
            <a:ext cx="9601200" cy="1485900"/>
          </a:xfrm>
        </p:spPr>
        <p:txBody>
          <a:bodyPr/>
          <a:lstStyle/>
          <a:p>
            <a:r>
              <a:rPr lang="de-DE" dirty="0"/>
              <a:t>Schlagzeilen</a:t>
            </a:r>
          </a:p>
        </p:txBody>
      </p:sp>
      <p:pic>
        <p:nvPicPr>
          <p:cNvPr id="6" name="Grafik 5" descr="Ein Bild, das Text enthält.&#10;&#10;Automatisch generierte Beschreibung">
            <a:extLst>
              <a:ext uri="{FF2B5EF4-FFF2-40B4-BE49-F238E27FC236}">
                <a16:creationId xmlns:a16="http://schemas.microsoft.com/office/drawing/2014/main" id="{F780A1BC-F90A-BB0B-E993-FFAFD6D7B1F4}"/>
              </a:ext>
            </a:extLst>
          </p:cNvPr>
          <p:cNvPicPr>
            <a:picLocks noChangeAspect="1"/>
          </p:cNvPicPr>
          <p:nvPr/>
        </p:nvPicPr>
        <p:blipFill>
          <a:blip r:embed="rId3"/>
          <a:stretch>
            <a:fillRect/>
          </a:stretch>
        </p:blipFill>
        <p:spPr>
          <a:xfrm>
            <a:off x="0" y="5808535"/>
            <a:ext cx="2123048" cy="1069446"/>
          </a:xfrm>
          <a:prstGeom prst="rect">
            <a:avLst/>
          </a:prstGeom>
        </p:spPr>
      </p:pic>
      <p:pic>
        <p:nvPicPr>
          <p:cNvPr id="7" name="Grafik 6">
            <a:extLst>
              <a:ext uri="{FF2B5EF4-FFF2-40B4-BE49-F238E27FC236}">
                <a16:creationId xmlns:a16="http://schemas.microsoft.com/office/drawing/2014/main" id="{64261E6B-C284-8B3B-851B-C96084DFD81C}"/>
              </a:ext>
            </a:extLst>
          </p:cNvPr>
          <p:cNvPicPr>
            <a:picLocks noChangeAspect="1"/>
          </p:cNvPicPr>
          <p:nvPr/>
        </p:nvPicPr>
        <p:blipFill>
          <a:blip r:embed="rId4"/>
          <a:srcRect/>
          <a:stretch/>
        </p:blipFill>
        <p:spPr>
          <a:xfrm>
            <a:off x="10316891" y="113860"/>
            <a:ext cx="1546189" cy="1335597"/>
          </a:xfrm>
          <a:prstGeom prst="rect">
            <a:avLst/>
          </a:prstGeom>
        </p:spPr>
      </p:pic>
      <p:pic>
        <p:nvPicPr>
          <p:cNvPr id="8" name="Grafik 7">
            <a:extLst>
              <a:ext uri="{FF2B5EF4-FFF2-40B4-BE49-F238E27FC236}">
                <a16:creationId xmlns:a16="http://schemas.microsoft.com/office/drawing/2014/main" id="{DA7A3A38-7A7C-26AF-0E81-035F088C2829}"/>
              </a:ext>
            </a:extLst>
          </p:cNvPr>
          <p:cNvPicPr>
            <a:picLocks noChangeAspect="1"/>
          </p:cNvPicPr>
          <p:nvPr/>
        </p:nvPicPr>
        <p:blipFill>
          <a:blip r:embed="rId5"/>
          <a:srcRect/>
          <a:stretch/>
        </p:blipFill>
        <p:spPr>
          <a:xfrm>
            <a:off x="9537700" y="6187281"/>
            <a:ext cx="2654300" cy="556859"/>
          </a:xfrm>
          <a:prstGeom prst="rect">
            <a:avLst/>
          </a:prstGeom>
        </p:spPr>
      </p:pic>
      <p:pic>
        <p:nvPicPr>
          <p:cNvPr id="12" name="Inhaltsplatzhalter 11">
            <a:extLst>
              <a:ext uri="{FF2B5EF4-FFF2-40B4-BE49-F238E27FC236}">
                <a16:creationId xmlns:a16="http://schemas.microsoft.com/office/drawing/2014/main" id="{725B8F34-C000-21AA-F231-6F1311A2666D}"/>
              </a:ext>
            </a:extLst>
          </p:cNvPr>
          <p:cNvPicPr>
            <a:picLocks noGrp="1" noChangeAspect="1"/>
          </p:cNvPicPr>
          <p:nvPr>
            <p:ph idx="1"/>
          </p:nvPr>
        </p:nvPicPr>
        <p:blipFill>
          <a:blip r:embed="rId6"/>
          <a:stretch>
            <a:fillRect/>
          </a:stretch>
        </p:blipFill>
        <p:spPr>
          <a:xfrm>
            <a:off x="2386524" y="957493"/>
            <a:ext cx="6887700" cy="5508217"/>
          </a:xfrm>
        </p:spPr>
      </p:pic>
    </p:spTree>
    <p:extLst>
      <p:ext uri="{BB962C8B-B14F-4D97-AF65-F5344CB8AC3E}">
        <p14:creationId xmlns:p14="http://schemas.microsoft.com/office/powerpoint/2010/main" val="412722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7DCF3-CCC7-3A48-9E80-A6377D354799}"/>
              </a:ext>
            </a:extLst>
          </p:cNvPr>
          <p:cNvSpPr>
            <a:spLocks noGrp="1"/>
          </p:cNvSpPr>
          <p:nvPr>
            <p:ph type="title"/>
          </p:nvPr>
        </p:nvSpPr>
        <p:spPr/>
        <p:txBody>
          <a:bodyPr/>
          <a:lstStyle/>
          <a:p>
            <a:r>
              <a:rPr lang="de-DE" dirty="0"/>
              <a:t>Definition Autokratie</a:t>
            </a:r>
          </a:p>
        </p:txBody>
      </p:sp>
      <p:sp>
        <p:nvSpPr>
          <p:cNvPr id="3" name="Inhaltsplatzhalter 2">
            <a:extLst>
              <a:ext uri="{FF2B5EF4-FFF2-40B4-BE49-F238E27FC236}">
                <a16:creationId xmlns:a16="http://schemas.microsoft.com/office/drawing/2014/main" id="{EC06838F-6FF0-C047-91AB-DC245003AA4F}"/>
              </a:ext>
            </a:extLst>
          </p:cNvPr>
          <p:cNvSpPr>
            <a:spLocks noGrp="1"/>
          </p:cNvSpPr>
          <p:nvPr>
            <p:ph idx="1"/>
          </p:nvPr>
        </p:nvSpPr>
        <p:spPr/>
        <p:txBody>
          <a:bodyPr/>
          <a:lstStyle/>
          <a:p>
            <a:r>
              <a:rPr lang="de-DE" dirty="0"/>
              <a:t>Autokratie bezeichnet Regierungsformen, bei denen alle Staatsgewalt unkontrolliert in den Händen eines Herrschers (oder: Autokraten) liegt und von diesem selbstherrlich ausgeübt wird.</a:t>
            </a:r>
          </a:p>
          <a:p>
            <a:endParaRPr lang="de-DE" dirty="0">
              <a:highlight>
                <a:srgbClr val="FFFF00"/>
              </a:highlight>
            </a:endParaRPr>
          </a:p>
          <a:p>
            <a:r>
              <a:rPr lang="de-DE" dirty="0"/>
              <a:t>In Autokratien ist Macht auf einige wenige Personen verteilt. Über diese zentrale Gemeinsamkeit hinaus weisen sie aber große Unterschiede auf.</a:t>
            </a:r>
          </a:p>
        </p:txBody>
      </p:sp>
      <p:pic>
        <p:nvPicPr>
          <p:cNvPr id="7" name="Grafik 6" descr="Ein Bild, das Text enthält.&#10;&#10;Automatisch generierte Beschreibung">
            <a:extLst>
              <a:ext uri="{FF2B5EF4-FFF2-40B4-BE49-F238E27FC236}">
                <a16:creationId xmlns:a16="http://schemas.microsoft.com/office/drawing/2014/main" id="{F7CA8420-BB83-9846-81B1-6BCFB8A3508E}"/>
              </a:ext>
            </a:extLst>
          </p:cNvPr>
          <p:cNvPicPr>
            <a:picLocks noChangeAspect="1"/>
          </p:cNvPicPr>
          <p:nvPr/>
        </p:nvPicPr>
        <p:blipFill>
          <a:blip r:embed="rId3"/>
          <a:stretch>
            <a:fillRect/>
          </a:stretch>
        </p:blipFill>
        <p:spPr>
          <a:xfrm>
            <a:off x="753035" y="5788554"/>
            <a:ext cx="2123048" cy="1069446"/>
          </a:xfrm>
          <a:prstGeom prst="rect">
            <a:avLst/>
          </a:prstGeom>
        </p:spPr>
      </p:pic>
      <p:pic>
        <p:nvPicPr>
          <p:cNvPr id="8" name="Grafik 7">
            <a:extLst>
              <a:ext uri="{FF2B5EF4-FFF2-40B4-BE49-F238E27FC236}">
                <a16:creationId xmlns:a16="http://schemas.microsoft.com/office/drawing/2014/main" id="{898136F9-A65B-4A04-AD43-C46827912B8E}"/>
              </a:ext>
            </a:extLst>
          </p:cNvPr>
          <p:cNvPicPr>
            <a:picLocks noChangeAspect="1"/>
          </p:cNvPicPr>
          <p:nvPr/>
        </p:nvPicPr>
        <p:blipFill>
          <a:blip r:embed="rId4"/>
          <a:srcRect/>
          <a:stretch/>
        </p:blipFill>
        <p:spPr>
          <a:xfrm>
            <a:off x="10316891" y="113860"/>
            <a:ext cx="1546189" cy="1335597"/>
          </a:xfrm>
          <a:prstGeom prst="rect">
            <a:avLst/>
          </a:prstGeom>
        </p:spPr>
      </p:pic>
      <p:pic>
        <p:nvPicPr>
          <p:cNvPr id="9" name="Grafik 8">
            <a:extLst>
              <a:ext uri="{FF2B5EF4-FFF2-40B4-BE49-F238E27FC236}">
                <a16:creationId xmlns:a16="http://schemas.microsoft.com/office/drawing/2014/main" id="{98CE8252-B99F-45EA-9E8C-2D9FFAC44179}"/>
              </a:ext>
            </a:extLst>
          </p:cNvPr>
          <p:cNvPicPr>
            <a:picLocks noChangeAspect="1"/>
          </p:cNvPicPr>
          <p:nvPr/>
        </p:nvPicPr>
        <p:blipFill>
          <a:blip r:embed="rId5"/>
          <a:srcRect/>
          <a:stretch/>
        </p:blipFill>
        <p:spPr>
          <a:xfrm>
            <a:off x="9537700" y="6187281"/>
            <a:ext cx="2654300" cy="556859"/>
          </a:xfrm>
          <a:prstGeom prst="rect">
            <a:avLst/>
          </a:prstGeom>
        </p:spPr>
      </p:pic>
    </p:spTree>
    <p:extLst>
      <p:ext uri="{BB962C8B-B14F-4D97-AF65-F5344CB8AC3E}">
        <p14:creationId xmlns:p14="http://schemas.microsoft.com/office/powerpoint/2010/main" val="134919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DFEE-4B74-CD48-B21B-3EA8CDDD97E5}"/>
              </a:ext>
            </a:extLst>
          </p:cNvPr>
          <p:cNvSpPr>
            <a:spLocks noGrp="1"/>
          </p:cNvSpPr>
          <p:nvPr>
            <p:ph type="title"/>
          </p:nvPr>
        </p:nvSpPr>
        <p:spPr>
          <a:xfrm>
            <a:off x="1263650" y="321028"/>
            <a:ext cx="9601200" cy="1485900"/>
          </a:xfrm>
        </p:spPr>
        <p:txBody>
          <a:bodyPr/>
          <a:lstStyle/>
          <a:p>
            <a:r>
              <a:rPr lang="de-DE" dirty="0"/>
              <a:t>Gewaltenteilung</a:t>
            </a:r>
          </a:p>
        </p:txBody>
      </p:sp>
      <p:pic>
        <p:nvPicPr>
          <p:cNvPr id="1028" name="Picture 4" descr="Gewaltenteilung | bpb">
            <a:extLst>
              <a:ext uri="{FF2B5EF4-FFF2-40B4-BE49-F238E27FC236}">
                <a16:creationId xmlns:a16="http://schemas.microsoft.com/office/drawing/2014/main" id="{DE82FF21-3FD8-D64A-9596-28194E1A9B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92941" y="1416050"/>
            <a:ext cx="6606117" cy="440407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feld 4">
            <a:extLst>
              <a:ext uri="{FF2B5EF4-FFF2-40B4-BE49-F238E27FC236}">
                <a16:creationId xmlns:a16="http://schemas.microsoft.com/office/drawing/2014/main" id="{EAB9F6B2-83C3-0040-BC70-541BE8F5667E}"/>
              </a:ext>
            </a:extLst>
          </p:cNvPr>
          <p:cNvSpPr txBox="1"/>
          <p:nvPr/>
        </p:nvSpPr>
        <p:spPr>
          <a:xfrm>
            <a:off x="6722533" y="5802868"/>
            <a:ext cx="3820277" cy="369332"/>
          </a:xfrm>
          <a:prstGeom prst="rect">
            <a:avLst/>
          </a:prstGeom>
          <a:noFill/>
        </p:spPr>
        <p:txBody>
          <a:bodyPr wrap="none" rtlCol="0">
            <a:spAutoFit/>
          </a:bodyPr>
          <a:lstStyle/>
          <a:p>
            <a:r>
              <a:rPr lang="de-DE" dirty="0"/>
              <a:t>Bundeszentrale für politische Bildung</a:t>
            </a:r>
          </a:p>
        </p:txBody>
      </p:sp>
      <p:pic>
        <p:nvPicPr>
          <p:cNvPr id="9" name="Grafik 8" descr="Ein Bild, das Text enthält.&#10;&#10;Automatisch generierte Beschreibung">
            <a:extLst>
              <a:ext uri="{FF2B5EF4-FFF2-40B4-BE49-F238E27FC236}">
                <a16:creationId xmlns:a16="http://schemas.microsoft.com/office/drawing/2014/main" id="{E49686F0-2E96-7844-80A5-9CD18FE86EB0}"/>
              </a:ext>
            </a:extLst>
          </p:cNvPr>
          <p:cNvPicPr>
            <a:picLocks noChangeAspect="1"/>
          </p:cNvPicPr>
          <p:nvPr/>
        </p:nvPicPr>
        <p:blipFill>
          <a:blip r:embed="rId4"/>
          <a:stretch>
            <a:fillRect/>
          </a:stretch>
        </p:blipFill>
        <p:spPr>
          <a:xfrm>
            <a:off x="753035" y="5788554"/>
            <a:ext cx="2123048" cy="1069446"/>
          </a:xfrm>
          <a:prstGeom prst="rect">
            <a:avLst/>
          </a:prstGeom>
        </p:spPr>
      </p:pic>
      <p:pic>
        <p:nvPicPr>
          <p:cNvPr id="10" name="Grafik 9">
            <a:extLst>
              <a:ext uri="{FF2B5EF4-FFF2-40B4-BE49-F238E27FC236}">
                <a16:creationId xmlns:a16="http://schemas.microsoft.com/office/drawing/2014/main" id="{044124BE-4E54-40B3-B18E-8641A7E2F394}"/>
              </a:ext>
            </a:extLst>
          </p:cNvPr>
          <p:cNvPicPr>
            <a:picLocks noChangeAspect="1"/>
          </p:cNvPicPr>
          <p:nvPr/>
        </p:nvPicPr>
        <p:blipFill>
          <a:blip r:embed="rId5"/>
          <a:srcRect/>
          <a:stretch/>
        </p:blipFill>
        <p:spPr>
          <a:xfrm>
            <a:off x="10316891" y="113860"/>
            <a:ext cx="1546189" cy="1335597"/>
          </a:xfrm>
          <a:prstGeom prst="rect">
            <a:avLst/>
          </a:prstGeom>
        </p:spPr>
      </p:pic>
      <p:pic>
        <p:nvPicPr>
          <p:cNvPr id="11" name="Grafik 10">
            <a:extLst>
              <a:ext uri="{FF2B5EF4-FFF2-40B4-BE49-F238E27FC236}">
                <a16:creationId xmlns:a16="http://schemas.microsoft.com/office/drawing/2014/main" id="{2F2267EE-622A-4937-9FFA-110E52B7ED79}"/>
              </a:ext>
            </a:extLst>
          </p:cNvPr>
          <p:cNvPicPr>
            <a:picLocks noChangeAspect="1"/>
          </p:cNvPicPr>
          <p:nvPr/>
        </p:nvPicPr>
        <p:blipFill>
          <a:blip r:embed="rId6"/>
          <a:srcRect/>
          <a:stretch/>
        </p:blipFill>
        <p:spPr>
          <a:xfrm>
            <a:off x="9537700" y="6187281"/>
            <a:ext cx="2654300" cy="556859"/>
          </a:xfrm>
          <a:prstGeom prst="rect">
            <a:avLst/>
          </a:prstGeom>
        </p:spPr>
      </p:pic>
    </p:spTree>
    <p:extLst>
      <p:ext uri="{BB962C8B-B14F-4D97-AF65-F5344CB8AC3E}">
        <p14:creationId xmlns:p14="http://schemas.microsoft.com/office/powerpoint/2010/main" val="361992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86AED-E54D-1040-810A-8D3991C3DF46}"/>
              </a:ext>
            </a:extLst>
          </p:cNvPr>
          <p:cNvSpPr>
            <a:spLocks noGrp="1"/>
          </p:cNvSpPr>
          <p:nvPr>
            <p:ph type="title"/>
          </p:nvPr>
        </p:nvSpPr>
        <p:spPr/>
        <p:txBody>
          <a:bodyPr/>
          <a:lstStyle/>
          <a:p>
            <a:r>
              <a:rPr lang="de-DE" dirty="0"/>
              <a:t>Was zeichnet eine Autokratie aus?</a:t>
            </a:r>
          </a:p>
        </p:txBody>
      </p:sp>
      <p:sp>
        <p:nvSpPr>
          <p:cNvPr id="3" name="Inhaltsplatzhalter 2">
            <a:extLst>
              <a:ext uri="{FF2B5EF4-FFF2-40B4-BE49-F238E27FC236}">
                <a16:creationId xmlns:a16="http://schemas.microsoft.com/office/drawing/2014/main" id="{0F111E5B-E40E-964E-AFDA-7861BE5D5889}"/>
              </a:ext>
            </a:extLst>
          </p:cNvPr>
          <p:cNvSpPr>
            <a:spLocks noGrp="1"/>
          </p:cNvSpPr>
          <p:nvPr>
            <p:ph idx="1"/>
          </p:nvPr>
        </p:nvSpPr>
        <p:spPr/>
        <p:txBody>
          <a:bodyPr/>
          <a:lstStyle/>
          <a:p>
            <a:pPr marL="0" indent="0">
              <a:buNone/>
            </a:pPr>
            <a:br>
              <a:rPr lang="de-DE" b="1" dirty="0"/>
            </a:br>
            <a:br>
              <a:rPr lang="de-DE" b="1" dirty="0"/>
            </a:br>
            <a:br>
              <a:rPr lang="de-DE" b="1" dirty="0"/>
            </a:br>
            <a:endParaRPr lang="de-DE" dirty="0"/>
          </a:p>
        </p:txBody>
      </p:sp>
      <p:pic>
        <p:nvPicPr>
          <p:cNvPr id="15" name="Grafik 14" descr="Ein Bild, das Text enthält.&#10;&#10;Automatisch generierte Beschreibung">
            <a:extLst>
              <a:ext uri="{FF2B5EF4-FFF2-40B4-BE49-F238E27FC236}">
                <a16:creationId xmlns:a16="http://schemas.microsoft.com/office/drawing/2014/main" id="{55E73E9D-D7D3-3644-B765-908882A74E1D}"/>
              </a:ext>
            </a:extLst>
          </p:cNvPr>
          <p:cNvPicPr>
            <a:picLocks noChangeAspect="1"/>
          </p:cNvPicPr>
          <p:nvPr/>
        </p:nvPicPr>
        <p:blipFill>
          <a:blip r:embed="rId3"/>
          <a:stretch>
            <a:fillRect/>
          </a:stretch>
        </p:blipFill>
        <p:spPr>
          <a:xfrm>
            <a:off x="753035" y="5788554"/>
            <a:ext cx="2123048" cy="1069446"/>
          </a:xfrm>
          <a:prstGeom prst="rect">
            <a:avLst/>
          </a:prstGeom>
        </p:spPr>
      </p:pic>
      <p:pic>
        <p:nvPicPr>
          <p:cNvPr id="14" name="Grafik 13">
            <a:extLst>
              <a:ext uri="{FF2B5EF4-FFF2-40B4-BE49-F238E27FC236}">
                <a16:creationId xmlns:a16="http://schemas.microsoft.com/office/drawing/2014/main" id="{189DEF20-833C-42FC-A1CD-BF4610DE746C}"/>
              </a:ext>
            </a:extLst>
          </p:cNvPr>
          <p:cNvPicPr>
            <a:picLocks noChangeAspect="1"/>
          </p:cNvPicPr>
          <p:nvPr/>
        </p:nvPicPr>
        <p:blipFill>
          <a:blip r:embed="rId4"/>
          <a:srcRect/>
          <a:stretch/>
        </p:blipFill>
        <p:spPr>
          <a:xfrm>
            <a:off x="10316891" y="113860"/>
            <a:ext cx="1546189" cy="1335597"/>
          </a:xfrm>
          <a:prstGeom prst="rect">
            <a:avLst/>
          </a:prstGeom>
        </p:spPr>
      </p:pic>
      <p:pic>
        <p:nvPicPr>
          <p:cNvPr id="16" name="Grafik 15">
            <a:extLst>
              <a:ext uri="{FF2B5EF4-FFF2-40B4-BE49-F238E27FC236}">
                <a16:creationId xmlns:a16="http://schemas.microsoft.com/office/drawing/2014/main" id="{F375BFEC-504C-44F7-B06A-28FE2525D5A1}"/>
              </a:ext>
            </a:extLst>
          </p:cNvPr>
          <p:cNvPicPr>
            <a:picLocks noChangeAspect="1"/>
          </p:cNvPicPr>
          <p:nvPr/>
        </p:nvPicPr>
        <p:blipFill>
          <a:blip r:embed="rId5"/>
          <a:srcRect/>
          <a:stretch/>
        </p:blipFill>
        <p:spPr>
          <a:xfrm>
            <a:off x="9537700" y="6187281"/>
            <a:ext cx="2654300" cy="556859"/>
          </a:xfrm>
          <a:prstGeom prst="rect">
            <a:avLst/>
          </a:prstGeom>
        </p:spPr>
      </p:pic>
      <p:pic>
        <p:nvPicPr>
          <p:cNvPr id="5" name="Grafik 4">
            <a:extLst>
              <a:ext uri="{FF2B5EF4-FFF2-40B4-BE49-F238E27FC236}">
                <a16:creationId xmlns:a16="http://schemas.microsoft.com/office/drawing/2014/main" id="{6481D8D5-06E5-4F02-85B6-B1BD34B30B66}"/>
              </a:ext>
            </a:extLst>
          </p:cNvPr>
          <p:cNvPicPr>
            <a:picLocks noChangeAspect="1"/>
          </p:cNvPicPr>
          <p:nvPr/>
        </p:nvPicPr>
        <p:blipFill>
          <a:blip r:embed="rId6"/>
          <a:stretch>
            <a:fillRect/>
          </a:stretch>
        </p:blipFill>
        <p:spPr>
          <a:xfrm>
            <a:off x="2610322" y="1587421"/>
            <a:ext cx="7578393" cy="4279979"/>
          </a:xfrm>
          <a:prstGeom prst="rect">
            <a:avLst/>
          </a:prstGeom>
        </p:spPr>
      </p:pic>
      <p:sp>
        <p:nvSpPr>
          <p:cNvPr id="17" name="Textfeld 16">
            <a:extLst>
              <a:ext uri="{FF2B5EF4-FFF2-40B4-BE49-F238E27FC236}">
                <a16:creationId xmlns:a16="http://schemas.microsoft.com/office/drawing/2014/main" id="{12C7FF62-7C84-4D30-A4E2-8913C7FA05FB}"/>
              </a:ext>
            </a:extLst>
          </p:cNvPr>
          <p:cNvSpPr txBox="1"/>
          <p:nvPr/>
        </p:nvSpPr>
        <p:spPr>
          <a:xfrm>
            <a:off x="4572777" y="5858245"/>
            <a:ext cx="3653481" cy="369332"/>
          </a:xfrm>
          <a:prstGeom prst="rect">
            <a:avLst/>
          </a:prstGeom>
          <a:noFill/>
        </p:spPr>
        <p:txBody>
          <a:bodyPr wrap="square" rtlCol="0">
            <a:spAutoFit/>
          </a:bodyPr>
          <a:lstStyle/>
          <a:p>
            <a:pPr algn="ctr"/>
            <a:r>
              <a:rPr lang="de-DE" dirty="0"/>
              <a:t>Backes, U. (2022). Autokratien.</a:t>
            </a:r>
          </a:p>
        </p:txBody>
      </p:sp>
    </p:spTree>
    <p:extLst>
      <p:ext uri="{BB962C8B-B14F-4D97-AF65-F5344CB8AC3E}">
        <p14:creationId xmlns:p14="http://schemas.microsoft.com/office/powerpoint/2010/main" val="1575028869"/>
      </p:ext>
    </p:extLst>
  </p:cSld>
  <p:clrMapOvr>
    <a:masterClrMapping/>
  </p:clrMapOvr>
</p:sld>
</file>

<file path=ppt/theme/theme1.xml><?xml version="1.0" encoding="utf-8"?>
<a:theme xmlns:a="http://schemas.openxmlformats.org/drawingml/2006/main" name="Ausschnitt">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Ausschnitt</Template>
  <TotalTime>0</TotalTime>
  <Words>2608</Words>
  <Application>Microsoft Macintosh PowerPoint</Application>
  <PresentationFormat>Breitbild</PresentationFormat>
  <Paragraphs>238</Paragraphs>
  <Slides>38</Slides>
  <Notes>27</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38</vt:i4>
      </vt:variant>
    </vt:vector>
  </HeadingPairs>
  <TitlesOfParts>
    <vt:vector size="48" baseType="lpstr">
      <vt:lpstr>arial</vt:lpstr>
      <vt:lpstr>arial</vt:lpstr>
      <vt:lpstr>BundesSans</vt:lpstr>
      <vt:lpstr>Calibri</vt:lpstr>
      <vt:lpstr>Franklin Gothic Book</vt:lpstr>
      <vt:lpstr>Lato</vt:lpstr>
      <vt:lpstr>MessinaSansWeb</vt:lpstr>
      <vt:lpstr>Open Sans</vt:lpstr>
      <vt:lpstr>Wingdings</vt:lpstr>
      <vt:lpstr>Ausschnitt</vt:lpstr>
      <vt:lpstr>        #Demokratie und du </vt:lpstr>
      <vt:lpstr>EUROSOC#DIGITAL </vt:lpstr>
      <vt:lpstr>PowerPoint-Präsentation</vt:lpstr>
      <vt:lpstr>Ablauf </vt:lpstr>
      <vt:lpstr>autokratie</vt:lpstr>
      <vt:lpstr>Schlagzeilen</vt:lpstr>
      <vt:lpstr>Definition Autokratie</vt:lpstr>
      <vt:lpstr>Gewaltenteilung</vt:lpstr>
      <vt:lpstr>Was zeichnet eine Autokratie aus?</vt:lpstr>
      <vt:lpstr>PowerPoint-Präsentation</vt:lpstr>
      <vt:lpstr>Freedom House </vt:lpstr>
      <vt:lpstr>Fachpodium</vt:lpstr>
      <vt:lpstr>Ablauf des Fachpodiums </vt:lpstr>
      <vt:lpstr>Ablauf des Fachpodiums </vt:lpstr>
      <vt:lpstr>Worauf müsst ihr achten?</vt:lpstr>
      <vt:lpstr>Vorbereitung des Fachpodiums </vt:lpstr>
      <vt:lpstr>Pause </vt:lpstr>
      <vt:lpstr>Fachpodium</vt:lpstr>
      <vt:lpstr>Nachbesprechung Fachpodium </vt:lpstr>
      <vt:lpstr>Zur Wichtigkeit von Demokratie</vt:lpstr>
      <vt:lpstr>Wieso Demokratie? </vt:lpstr>
      <vt:lpstr>Wieso Demokratie?</vt:lpstr>
      <vt:lpstr>Zur Wichtigkeit von Demokratie</vt:lpstr>
      <vt:lpstr>Ablauf der Kampagnenwerkstatt</vt:lpstr>
      <vt:lpstr>Brainstorming von Ideen zur Stärkung der Demokratie </vt:lpstr>
      <vt:lpstr>Brainstorming von Ideen zur Stärkung der Demokratie </vt:lpstr>
      <vt:lpstr>Zielgruppe definieren</vt:lpstr>
      <vt:lpstr>Idee ausgestalten – Maßnahmen und Schritte zur Umsetzung planen </vt:lpstr>
      <vt:lpstr>Botschaft ausarbeiten</vt:lpstr>
      <vt:lpstr>Pause </vt:lpstr>
      <vt:lpstr>Vorbereitung Präsentation eurer kampagne </vt:lpstr>
      <vt:lpstr>(Kurz-) Präsentation vorbereiten </vt:lpstr>
      <vt:lpstr>Vorbereitung auf das Gespräch mit unserem politischen gast </vt:lpstr>
      <vt:lpstr>Gespräch mit …</vt:lpstr>
      <vt:lpstr>Gespräch mit unserem Gast</vt:lpstr>
      <vt:lpstr>Gespräch mit …</vt:lpstr>
      <vt:lpstr>Abschluss</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52708</dc:creator>
  <cp:lastModifiedBy>Eurosoc Digital</cp:lastModifiedBy>
  <cp:revision>217</cp:revision>
  <dcterms:created xsi:type="dcterms:W3CDTF">2020-12-16T14:18:48Z</dcterms:created>
  <dcterms:modified xsi:type="dcterms:W3CDTF">2024-01-30T09:18:44Z</dcterms:modified>
</cp:coreProperties>
</file>